
<file path=[Content_Types].xml><?xml version="1.0" encoding="utf-8"?>
<Types xmlns="http://schemas.openxmlformats.org/package/2006/content-types">
  <Default Extension="jpeg" ContentType="image/jpeg"/>
  <Default Extension="mp4" ContentType="video/mp4"/>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drawings/drawing1.xml" ContentType="application/vnd.openxmlformats-officedocument.drawingml.chartshapes+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drawings/drawing2.xml" ContentType="application/vnd.openxmlformats-officedocument.drawingml.chartshapes+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drawings/drawing3.xml" ContentType="application/vnd.openxmlformats-officedocument.drawingml.chartshapes+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drawings/drawing4.xml" ContentType="application/vnd.openxmlformats-officedocument.drawingml.chartshapes+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drawings/drawing5.xml" ContentType="application/vnd.openxmlformats-officedocument.drawingml.chartshapes+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drawings/drawing6.xml" ContentType="application/vnd.openxmlformats-officedocument.drawingml.chartshapes+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drawings/drawing7.xml" ContentType="application/vnd.openxmlformats-officedocument.drawingml.chartshapes+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bookmarkIdSeed="3">
  <p:sldMasterIdLst>
    <p:sldMasterId id="2147483648" r:id="rId1"/>
  </p:sldMasterIdLst>
  <p:notesMasterIdLst>
    <p:notesMasterId r:id="rId18"/>
  </p:notesMasterIdLst>
  <p:sldIdLst>
    <p:sldId id="256" r:id="rId2"/>
    <p:sldId id="281" r:id="rId3"/>
    <p:sldId id="283" r:id="rId4"/>
    <p:sldId id="285" r:id="rId5"/>
    <p:sldId id="268" r:id="rId6"/>
    <p:sldId id="261" r:id="rId7"/>
    <p:sldId id="276" r:id="rId8"/>
    <p:sldId id="277" r:id="rId9"/>
    <p:sldId id="282" r:id="rId10"/>
    <p:sldId id="270" r:id="rId11"/>
    <p:sldId id="262" r:id="rId12"/>
    <p:sldId id="263" r:id="rId13"/>
    <p:sldId id="267" r:id="rId14"/>
    <p:sldId id="271" r:id="rId15"/>
    <p:sldId id="264" r:id="rId16"/>
    <p:sldId id="265" r:id="rId17"/>
  </p:sldIdLst>
  <p:sldSz cx="12192000" cy="6858000"/>
  <p:notesSz cx="6888163" cy="100203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26AF7474-999A-4878-E10E-92EDB4B25AD5}" name="Jacquie Rand" initials="JR" userId="f9ac156f91cbeb2f" providerId="Windows Live"/>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6B0F59"/>
    <a:srgbClr val="71C5C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95" autoAdjust="0"/>
    <p:restoredTop sz="94660"/>
  </p:normalViewPr>
  <p:slideViewPr>
    <p:cSldViewPr snapToGrid="0">
      <p:cViewPr varScale="1">
        <p:scale>
          <a:sx n="93" d="100"/>
          <a:sy n="93" d="100"/>
        </p:scale>
        <p:origin x="427" y="86"/>
      </p:cViewPr>
      <p:guideLst/>
    </p:cSldViewPr>
  </p:slideViewPr>
  <p:notesTextViewPr>
    <p:cViewPr>
      <p:scale>
        <a:sx n="1" d="1"/>
        <a:sy n="1" d="1"/>
      </p:scale>
      <p:origin x="0" y="0"/>
    </p:cViewPr>
  </p:notesTextViewPr>
  <p:sorterViewPr>
    <p:cViewPr>
      <p:scale>
        <a:sx n="200" d="100"/>
        <a:sy n="200" d="100"/>
      </p:scale>
      <p:origin x="0" y="-24688"/>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23" Type="http://schemas.microsoft.com/office/2018/10/relationships/authors" Target="authors.xml"/><Relationship Id="rId10" Type="http://schemas.openxmlformats.org/officeDocument/2006/relationships/slide" Target="slides/slide9.xml"/><Relationship Id="rId19"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ableStyles" Target="tableStyles.xml"/></Relationships>
</file>

<file path=ppt/charts/_rels/chart1.xml.rels><?xml version="1.0" encoding="UTF-8" standalone="yes"?>
<Relationships xmlns="http://schemas.openxmlformats.org/package/2006/relationships"><Relationship Id="rId3" Type="http://schemas.openxmlformats.org/officeDocument/2006/relationships/oleObject" Target="file:///C:\Users\info\AppData\Local\Microsoft\Windows\INetCache\Content.Outlook\8Q175Z5O\Copy%20of%20Combined.2017-23.04.jr.xlsx" TargetMode="External"/><Relationship Id="rId2" Type="http://schemas.microsoft.com/office/2011/relationships/chartColorStyle" Target="colors1.xml"/><Relationship Id="rId1" Type="http://schemas.microsoft.com/office/2011/relationships/chartStyle" Target="style1.xml"/><Relationship Id="rId4" Type="http://schemas.openxmlformats.org/officeDocument/2006/relationships/chartUserShapes" Target="../drawings/drawing1.xml"/></Relationships>
</file>

<file path=ppt/charts/_rels/chart2.xml.rels><?xml version="1.0" encoding="UTF-8" standalone="yes"?>
<Relationships xmlns="http://schemas.openxmlformats.org/package/2006/relationships"><Relationship Id="rId3" Type="http://schemas.openxmlformats.org/officeDocument/2006/relationships/oleObject" Target="file:///C:\Users\info\AppData\Local\Microsoft\Windows\INetCache\Content.Outlook\8Q175Z5O\Copy%20of%20Combined.2017-23.04.jr.xlsx" TargetMode="External"/><Relationship Id="rId2" Type="http://schemas.microsoft.com/office/2011/relationships/chartColorStyle" Target="colors2.xml"/><Relationship Id="rId1" Type="http://schemas.microsoft.com/office/2011/relationships/chartStyle" Target="style2.xml"/><Relationship Id="rId4" Type="http://schemas.openxmlformats.org/officeDocument/2006/relationships/chartUserShapes" Target="../drawings/drawing2.xml"/></Relationships>
</file>

<file path=ppt/charts/_rels/chart3.xml.rels><?xml version="1.0" encoding="UTF-8" standalone="yes"?>
<Relationships xmlns="http://schemas.openxmlformats.org/package/2006/relationships"><Relationship Id="rId3" Type="http://schemas.openxmlformats.org/officeDocument/2006/relationships/oleObject" Target="file:///C:\Users\info\AppData\Local\Microsoft\Windows\INetCache\Content.Outlook\8Q175Z5O\Copy%20of%20Combined.2017-23.04.jr.xlsx" TargetMode="External"/><Relationship Id="rId2" Type="http://schemas.microsoft.com/office/2011/relationships/chartColorStyle" Target="colors3.xml"/><Relationship Id="rId1" Type="http://schemas.microsoft.com/office/2011/relationships/chartStyle" Target="style3.xml"/><Relationship Id="rId4" Type="http://schemas.openxmlformats.org/officeDocument/2006/relationships/chartUserShapes" Target="../drawings/drawing3.xml"/></Relationships>
</file>

<file path=ppt/charts/_rels/chart4.xml.rels><?xml version="1.0" encoding="UTF-8" standalone="yes"?>
<Relationships xmlns="http://schemas.openxmlformats.org/package/2006/relationships"><Relationship Id="rId3" Type="http://schemas.openxmlformats.org/officeDocument/2006/relationships/oleObject" Target="file:///C:\Users\info\AppData\Local\Microsoft\Windows\INetCache\Content.Outlook\8Q175Z5O\Copy%20of%20Combined.2017-23.04.jr.xlsx" TargetMode="External"/><Relationship Id="rId2" Type="http://schemas.microsoft.com/office/2011/relationships/chartColorStyle" Target="colors4.xml"/><Relationship Id="rId1" Type="http://schemas.microsoft.com/office/2011/relationships/chartStyle" Target="style4.xml"/><Relationship Id="rId4" Type="http://schemas.openxmlformats.org/officeDocument/2006/relationships/chartUserShapes" Target="../drawings/drawing4.xml"/></Relationships>
</file>

<file path=ppt/charts/_rels/chart5.xml.rels><?xml version="1.0" encoding="UTF-8" standalone="yes"?>
<Relationships xmlns="http://schemas.openxmlformats.org/package/2006/relationships"><Relationship Id="rId3" Type="http://schemas.openxmlformats.org/officeDocument/2006/relationships/oleObject" Target="file:///C:\Users\info\AppData\Local\Microsoft\Windows\INetCache\Content.Outlook\8Q175Z5O\Copy%20of%20Combined.2017-23.04.jr.xlsx" TargetMode="External"/><Relationship Id="rId2" Type="http://schemas.microsoft.com/office/2011/relationships/chartColorStyle" Target="colors5.xml"/><Relationship Id="rId1" Type="http://schemas.microsoft.com/office/2011/relationships/chartStyle" Target="style5.xml"/><Relationship Id="rId4" Type="http://schemas.openxmlformats.org/officeDocument/2006/relationships/chartUserShapes" Target="../drawings/drawing5.xml"/></Relationships>
</file>

<file path=ppt/charts/_rels/chart6.xml.rels><?xml version="1.0" encoding="UTF-8" standalone="yes"?>
<Relationships xmlns="http://schemas.openxmlformats.org/package/2006/relationships"><Relationship Id="rId3" Type="http://schemas.openxmlformats.org/officeDocument/2006/relationships/oleObject" Target="file:///C:\Users\info\AppData\Local\Microsoft\Windows\INetCache\Content.Outlook\8Q175Z5O\Copy%20of%20Combined.2017-23.04.jr.xlsx" TargetMode="External"/><Relationship Id="rId2" Type="http://schemas.microsoft.com/office/2011/relationships/chartColorStyle" Target="colors6.xml"/><Relationship Id="rId1" Type="http://schemas.microsoft.com/office/2011/relationships/chartStyle" Target="style6.xml"/><Relationship Id="rId4" Type="http://schemas.openxmlformats.org/officeDocument/2006/relationships/chartUserShapes" Target="../drawings/drawing6.xml"/></Relationships>
</file>

<file path=ppt/charts/_rels/chart7.xml.rels><?xml version="1.0" encoding="UTF-8" standalone="yes"?>
<Relationships xmlns="http://schemas.openxmlformats.org/package/2006/relationships"><Relationship Id="rId3" Type="http://schemas.openxmlformats.org/officeDocument/2006/relationships/oleObject" Target="file:///C:\Users\info\AppData\Local\Microsoft\Windows\INetCache\Content.Outlook\8Q175Z5O\Copy%20of%20Combined.2017-23.04.jr.xlsx" TargetMode="External"/><Relationship Id="rId2" Type="http://schemas.microsoft.com/office/2011/relationships/chartColorStyle" Target="colors7.xml"/><Relationship Id="rId1" Type="http://schemas.microsoft.com/office/2011/relationships/chartStyle" Target="style7.xml"/><Relationship Id="rId4" Type="http://schemas.openxmlformats.org/officeDocument/2006/relationships/chartUserShapes" Target="../drawings/drawing7.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GB"/>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lgn="ctr">
              <a:defRPr sz="1800" b="0" i="0" u="none" strike="noStrike" kern="1200" spc="0" baseline="0">
                <a:solidFill>
                  <a:schemeClr val="dk1"/>
                </a:solidFill>
                <a:latin typeface="+mn-lt"/>
                <a:ea typeface="+mn-ea"/>
                <a:cs typeface="+mn-cs"/>
              </a:defRPr>
            </a:pPr>
            <a:r>
              <a:rPr lang="en-AU" sz="1800"/>
              <a:t>Intake: Redbank Plains</a:t>
            </a:r>
          </a:p>
        </c:rich>
      </c:tx>
      <c:layout>
        <c:manualLayout>
          <c:xMode val="edge"/>
          <c:yMode val="edge"/>
          <c:x val="0.28295591182709845"/>
          <c:y val="1.6013036241310338E-2"/>
        </c:manualLayout>
      </c:layout>
      <c:overlay val="0"/>
      <c:spPr>
        <a:noFill/>
        <a:ln>
          <a:noFill/>
        </a:ln>
        <a:effectLst/>
      </c:spPr>
      <c:txPr>
        <a:bodyPr rot="0" spcFirstLastPara="1" vertOverflow="ellipsis" vert="horz" wrap="square" anchor="ctr" anchorCtr="1"/>
        <a:lstStyle/>
        <a:p>
          <a:pPr algn="ctr">
            <a:defRPr sz="1800" b="0" i="0" u="none" strike="noStrike" kern="1200" spc="0" baseline="0">
              <a:solidFill>
                <a:schemeClr val="dk1"/>
              </a:solidFill>
              <a:latin typeface="+mn-lt"/>
              <a:ea typeface="+mn-ea"/>
              <a:cs typeface="+mn-cs"/>
            </a:defRPr>
          </a:pPr>
          <a:endParaRPr lang="en-US"/>
        </a:p>
      </c:txPr>
    </c:title>
    <c:autoTitleDeleted val="0"/>
    <c:plotArea>
      <c:layout>
        <c:manualLayout>
          <c:layoutTarget val="inner"/>
          <c:xMode val="edge"/>
          <c:yMode val="edge"/>
          <c:x val="3.584956090242241E-2"/>
          <c:y val="0.31844432322045513"/>
          <c:w val="0.93319690582604753"/>
          <c:h val="0.54227509548211783"/>
        </c:manualLayout>
      </c:layout>
      <c:barChart>
        <c:barDir val="col"/>
        <c:grouping val="clustered"/>
        <c:varyColors val="0"/>
        <c:ser>
          <c:idx val="0"/>
          <c:order val="0"/>
          <c:tx>
            <c:strRef>
              <c:f>Ref!$E$44</c:f>
              <c:strCache>
                <c:ptCount val="1"/>
                <c:pt idx="0">
                  <c:v>Intake</c:v>
                </c:pt>
              </c:strCache>
            </c:strRef>
          </c:tx>
          <c:spPr>
            <a:solidFill>
              <a:schemeClr val="accent6">
                <a:lumMod val="60000"/>
                <a:lumOff val="40000"/>
              </a:schemeClr>
            </a:solidFill>
            <a:ln>
              <a:noFill/>
            </a:ln>
            <a:effectLst/>
          </c:spPr>
          <c:invertIfNegative val="0"/>
          <c:dLbls>
            <c:dLbl>
              <c:idx val="3"/>
              <c:layout>
                <c:manualLayout>
                  <c:x val="6.0684018791977096E-3"/>
                  <c:y val="1.8365968265951577E-2"/>
                </c:manualLayout>
              </c:layout>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0-4706-4ACE-B516-2D47E84EA1C2}"/>
                </c:ext>
              </c:extLst>
            </c:dLbl>
            <c:spPr>
              <a:noFill/>
              <a:ln>
                <a:noFill/>
              </a:ln>
              <a:effectLst/>
            </c:spPr>
            <c:txPr>
              <a:bodyPr rot="0" spcFirstLastPara="1" vertOverflow="ellipsis" vert="horz" wrap="square" anchor="ctr" anchorCtr="1"/>
              <a:lstStyle/>
              <a:p>
                <a:pPr>
                  <a:defRPr sz="900" b="0" i="0" u="none" strike="noStrike" kern="1200" baseline="0">
                    <a:solidFill>
                      <a:schemeClr val="dk1"/>
                    </a:solidFill>
                    <a:latin typeface="+mn-lt"/>
                    <a:ea typeface="+mn-ea"/>
                    <a:cs typeface="+mn-cs"/>
                  </a:defRPr>
                </a:pPr>
                <a:endParaRPr lang="en-US"/>
              </a:p>
            </c:txPr>
            <c:dLblPos val="in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Ref!$B$45:$C$50</c:f>
              <c:strCache>
                <c:ptCount val="6"/>
                <c:pt idx="0">
                  <c:v>2017-18</c:v>
                </c:pt>
                <c:pt idx="1">
                  <c:v>2018-19</c:v>
                </c:pt>
                <c:pt idx="2">
                  <c:v>2019-20</c:v>
                </c:pt>
                <c:pt idx="3">
                  <c:v>2020-21</c:v>
                </c:pt>
                <c:pt idx="4">
                  <c:v>2021-22</c:v>
                </c:pt>
                <c:pt idx="5">
                  <c:v>2022-23</c:v>
                </c:pt>
              </c:strCache>
            </c:strRef>
          </c:cat>
          <c:val>
            <c:numRef>
              <c:f>Ref!$E$45:$E$50</c:f>
              <c:numCache>
                <c:formatCode>General</c:formatCode>
                <c:ptCount val="6"/>
                <c:pt idx="0">
                  <c:v>244</c:v>
                </c:pt>
                <c:pt idx="1">
                  <c:v>236</c:v>
                </c:pt>
                <c:pt idx="2">
                  <c:v>357</c:v>
                </c:pt>
                <c:pt idx="3">
                  <c:v>297</c:v>
                </c:pt>
                <c:pt idx="4">
                  <c:v>257</c:v>
                </c:pt>
                <c:pt idx="5">
                  <c:v>199</c:v>
                </c:pt>
              </c:numCache>
            </c:numRef>
          </c:val>
          <c:extLst>
            <c:ext xmlns:c16="http://schemas.microsoft.com/office/drawing/2014/chart" uri="{C3380CC4-5D6E-409C-BE32-E72D297353CC}">
              <c16:uniqueId val="{00000001-4706-4ACE-B516-2D47E84EA1C2}"/>
            </c:ext>
          </c:extLst>
        </c:ser>
        <c:dLbls>
          <c:showLegendKey val="0"/>
          <c:showVal val="0"/>
          <c:showCatName val="0"/>
          <c:showSerName val="0"/>
          <c:showPercent val="0"/>
          <c:showBubbleSize val="0"/>
        </c:dLbls>
        <c:gapWidth val="100"/>
        <c:overlap val="-10"/>
        <c:axId val="1847235359"/>
        <c:axId val="1847234527"/>
      </c:barChart>
      <c:lineChart>
        <c:grouping val="standard"/>
        <c:varyColors val="0"/>
        <c:dLbls>
          <c:showLegendKey val="0"/>
          <c:showVal val="0"/>
          <c:showCatName val="0"/>
          <c:showSerName val="0"/>
          <c:showPercent val="0"/>
          <c:showBubbleSize val="0"/>
        </c:dLbls>
        <c:marker val="1"/>
        <c:smooth val="0"/>
        <c:axId val="1847235359"/>
        <c:axId val="1847234527"/>
        <c:extLst>
          <c:ext xmlns:c15="http://schemas.microsoft.com/office/drawing/2012/chart" uri="{02D57815-91ED-43cb-92C2-25804820EDAC}">
            <c15:filteredLineSeries>
              <c15:ser>
                <c:idx val="1"/>
                <c:order val="1"/>
                <c:tx>
                  <c:strRef>
                    <c:extLst>
                      <c:ext uri="{02D57815-91ED-43cb-92C2-25804820EDAC}">
                        <c15:formulaRef>
                          <c15:sqref>Ref!$E$219</c15:sqref>
                        </c15:formulaRef>
                      </c:ext>
                    </c:extLst>
                    <c:strCache>
                      <c:ptCount val="1"/>
                      <c:pt idx="0">
                        <c:v>Desexed</c:v>
                      </c:pt>
                    </c:strCache>
                  </c:strRef>
                </c:tx>
                <c:spPr>
                  <a:ln w="28575" cap="rnd">
                    <a:solidFill>
                      <a:srgbClr val="008080"/>
                    </a:solidFill>
                    <a:round/>
                  </a:ln>
                  <a:effectLst/>
                </c:spPr>
                <c:marker>
                  <c:symbol val="circle"/>
                  <c:size val="8"/>
                  <c:spPr>
                    <a:solidFill>
                      <a:srgbClr val="008080"/>
                    </a:solidFill>
                    <a:ln w="9525">
                      <a:solidFill>
                        <a:srgbClr val="008080"/>
                      </a:solidFill>
                    </a:ln>
                    <a:effectLst/>
                  </c:spPr>
                </c:marker>
                <c:dLbls>
                  <c:dLbl>
                    <c:idx val="0"/>
                    <c:delete val="1"/>
                    <c:extLst>
                      <c:ext uri="{CE6537A1-D6FC-4f65-9D91-7224C49458BB}"/>
                      <c:ext xmlns:c16="http://schemas.microsoft.com/office/drawing/2014/chart" uri="{C3380CC4-5D6E-409C-BE32-E72D297353CC}">
                        <c16:uniqueId val="{00000002-4706-4ACE-B516-2D47E84EA1C2}"/>
                      </c:ext>
                    </c:extLst>
                  </c:dLbl>
                  <c:dLbl>
                    <c:idx val="1"/>
                    <c:delete val="1"/>
                    <c:extLst>
                      <c:ext uri="{CE6537A1-D6FC-4f65-9D91-7224C49458BB}"/>
                      <c:ext xmlns:c16="http://schemas.microsoft.com/office/drawing/2014/chart" uri="{C3380CC4-5D6E-409C-BE32-E72D297353CC}">
                        <c16:uniqueId val="{00000003-4706-4ACE-B516-2D47E84EA1C2}"/>
                      </c:ext>
                    </c:extLst>
                  </c:dLbl>
                  <c:dLbl>
                    <c:idx val="2"/>
                    <c:delete val="1"/>
                    <c:extLst>
                      <c:ext uri="{CE6537A1-D6FC-4f65-9D91-7224C49458BB}"/>
                      <c:ext xmlns:c16="http://schemas.microsoft.com/office/drawing/2014/chart" uri="{C3380CC4-5D6E-409C-BE32-E72D297353CC}">
                        <c16:uniqueId val="{00000004-4706-4ACE-B516-2D47E84EA1C2}"/>
                      </c:ext>
                    </c:extLst>
                  </c:dLbl>
                  <c:dLbl>
                    <c:idx val="3"/>
                    <c:layout>
                      <c:manualLayout>
                        <c:x val="-6.9493833165775468E-2"/>
                        <c:y val="3.6020545058347259E-2"/>
                      </c:manualLayout>
                    </c:layout>
                    <c:dLblPos val="r"/>
                    <c:showLegendKey val="0"/>
                    <c:showVal val="1"/>
                    <c:showCatName val="0"/>
                    <c:showSerName val="0"/>
                    <c:showPercent val="0"/>
                    <c:showBubbleSize val="0"/>
                    <c:extLst>
                      <c:ext uri="{CE6537A1-D6FC-4f65-9D91-7224C49458BB}">
                        <c15:layout>
                          <c:manualLayout>
                            <c:w val="0.10394998011271382"/>
                            <c:h val="0.1485235457454156"/>
                          </c:manualLayout>
                        </c15:layout>
                      </c:ext>
                      <c:ext xmlns:c16="http://schemas.microsoft.com/office/drawing/2014/chart" uri="{C3380CC4-5D6E-409C-BE32-E72D297353CC}">
                        <c16:uniqueId val="{00000005-4706-4ACE-B516-2D47E84EA1C2}"/>
                      </c:ext>
                    </c:extLst>
                  </c:dLbl>
                  <c:dLbl>
                    <c:idx val="4"/>
                    <c:layout>
                      <c:manualLayout>
                        <c:x val="-6.9865224139051565E-2"/>
                        <c:y val="-4.279101378275621E-2"/>
                      </c:manualLayout>
                    </c:layout>
                    <c:dLblPos val="r"/>
                    <c:showLegendKey val="0"/>
                    <c:showVal val="1"/>
                    <c:showCatName val="0"/>
                    <c:showSerName val="0"/>
                    <c:showPercent val="0"/>
                    <c:showBubbleSize val="0"/>
                    <c:extLst>
                      <c:ext uri="{CE6537A1-D6FC-4f65-9D91-7224C49458BB}"/>
                      <c:ext xmlns:c16="http://schemas.microsoft.com/office/drawing/2014/chart" uri="{C3380CC4-5D6E-409C-BE32-E72D297353CC}">
                        <c16:uniqueId val="{00000006-4706-4ACE-B516-2D47E84EA1C2}"/>
                      </c:ext>
                    </c:extLst>
                  </c:dLbl>
                  <c:spPr>
                    <a:solidFill>
                      <a:schemeClr val="lt1"/>
                    </a:solidFill>
                    <a:ln w="19050">
                      <a:solidFill>
                        <a:srgbClr val="008080"/>
                      </a:solidFill>
                    </a:ln>
                    <a:effectLst/>
                  </c:spPr>
                  <c:txPr>
                    <a:bodyPr rot="0" spcFirstLastPara="1" vertOverflow="clip" horzOverflow="clip" vert="horz" wrap="square" lIns="36576" tIns="18288" rIns="36576" bIns="18288" anchor="ctr" anchorCtr="1">
                      <a:spAutoFit/>
                    </a:bodyPr>
                    <a:lstStyle/>
                    <a:p>
                      <a:pPr>
                        <a:defRPr sz="1200" b="1" i="0" u="none" strike="noStrike" kern="1200" baseline="0">
                          <a:solidFill>
                            <a:srgbClr val="008080"/>
                          </a:solidFill>
                          <a:latin typeface="+mn-lt"/>
                          <a:ea typeface="+mn-ea"/>
                          <a:cs typeface="+mn-cs"/>
                        </a:defRPr>
                      </a:pPr>
                      <a:endParaRPr lang="en-US"/>
                    </a:p>
                  </c:txPr>
                  <c:dLblPos val="ctr"/>
                  <c:showLegendKey val="0"/>
                  <c:showVal val="1"/>
                  <c:showCatName val="0"/>
                  <c:showSerName val="0"/>
                  <c:showPercent val="0"/>
                  <c:showBubbleSize val="0"/>
                  <c:showLeaderLines val="0"/>
                  <c:extLst>
                    <c:ext uri="{CE6537A1-D6FC-4f65-9D91-7224C49458BB}">
                      <c15:spPr xmlns:c15="http://schemas.microsoft.com/office/drawing/2012/chart">
                        <a:prstGeom prst="ellipse">
                          <a:avLst/>
                        </a:prstGeom>
                        <a:noFill/>
                        <a:ln>
                          <a:noFill/>
                        </a:ln>
                      </c15:spPr>
                      <c15:showLeaderLines val="1"/>
                      <c15:leaderLines>
                        <c:spPr>
                          <a:ln w="9525" cap="flat" cmpd="sng" algn="ctr">
                            <a:solidFill>
                              <a:schemeClr val="tx1">
                                <a:lumMod val="35000"/>
                                <a:lumOff val="65000"/>
                              </a:schemeClr>
                            </a:solidFill>
                            <a:round/>
                          </a:ln>
                          <a:effectLst/>
                        </c:spPr>
                      </c15:leaderLines>
                    </c:ext>
                  </c:extLst>
                </c:dLbls>
                <c:cat>
                  <c:strRef>
                    <c:extLst>
                      <c:ext uri="{02D57815-91ED-43cb-92C2-25804820EDAC}">
                        <c15:formulaRef>
                          <c15:sqref>Ref!$B$220:$C$224</c15:sqref>
                        </c15:formulaRef>
                      </c:ext>
                    </c:extLst>
                    <c:strCache>
                      <c:ptCount val="5"/>
                      <c:pt idx="0">
                        <c:v>2017-18</c:v>
                      </c:pt>
                      <c:pt idx="1">
                        <c:v>2018-19</c:v>
                      </c:pt>
                      <c:pt idx="2">
                        <c:v>2019-20</c:v>
                      </c:pt>
                      <c:pt idx="3">
                        <c:v>2020-21</c:v>
                      </c:pt>
                      <c:pt idx="4">
                        <c:v>2021-22</c:v>
                      </c:pt>
                    </c:strCache>
                  </c:strRef>
                </c:cat>
                <c:val>
                  <c:numRef>
                    <c:extLst>
                      <c:ext uri="{02D57815-91ED-43cb-92C2-25804820EDAC}">
                        <c15:formulaRef>
                          <c15:sqref>Ref!$E$220:$E$224</c15:sqref>
                        </c15:formulaRef>
                      </c:ext>
                    </c:extLst>
                    <c:numCache>
                      <c:formatCode>General</c:formatCode>
                      <c:ptCount val="5"/>
                      <c:pt idx="0">
                        <c:v>0</c:v>
                      </c:pt>
                      <c:pt idx="1">
                        <c:v>0</c:v>
                      </c:pt>
                      <c:pt idx="2">
                        <c:v>0</c:v>
                      </c:pt>
                      <c:pt idx="3">
                        <c:v>251</c:v>
                      </c:pt>
                      <c:pt idx="4">
                        <c:v>303</c:v>
                      </c:pt>
                    </c:numCache>
                  </c:numRef>
                </c:val>
                <c:smooth val="0"/>
                <c:extLst>
                  <c:ext xmlns:c16="http://schemas.microsoft.com/office/drawing/2014/chart" uri="{C3380CC4-5D6E-409C-BE32-E72D297353CC}">
                    <c16:uniqueId val="{00000007-4706-4ACE-B516-2D47E84EA1C2}"/>
                  </c:ext>
                </c:extLst>
              </c15:ser>
            </c15:filteredLineSeries>
          </c:ext>
        </c:extLst>
      </c:lineChart>
      <c:catAx>
        <c:axId val="1847235359"/>
        <c:scaling>
          <c:orientation val="minMax"/>
        </c:scaling>
        <c:delete val="0"/>
        <c:axPos val="b"/>
        <c:numFmt formatCode="General" sourceLinked="1"/>
        <c:majorTickMark val="none"/>
        <c:minorTickMark val="none"/>
        <c:tickLblPos val="nextTo"/>
        <c:spPr>
          <a:noFill/>
          <a:ln w="9525" cap="flat" cmpd="sng" algn="ctr">
            <a:solidFill>
              <a:schemeClr val="tx1"/>
            </a:solidFill>
            <a:round/>
          </a:ln>
          <a:effectLst/>
        </c:spPr>
        <c:txPr>
          <a:bodyPr rot="-60000000" spcFirstLastPara="1" vertOverflow="ellipsis" vert="horz" wrap="square" anchor="ctr" anchorCtr="1"/>
          <a:lstStyle/>
          <a:p>
            <a:pPr>
              <a:defRPr sz="900" b="0" i="0" u="none" strike="noStrike" kern="1200" baseline="0">
                <a:solidFill>
                  <a:schemeClr val="dk1"/>
                </a:solidFill>
                <a:latin typeface="+mn-lt"/>
                <a:ea typeface="+mn-ea"/>
                <a:cs typeface="+mn-cs"/>
              </a:defRPr>
            </a:pPr>
            <a:endParaRPr lang="en-US"/>
          </a:p>
        </c:txPr>
        <c:crossAx val="1847234527"/>
        <c:crosses val="autoZero"/>
        <c:auto val="1"/>
        <c:lblAlgn val="ctr"/>
        <c:lblOffset val="100"/>
        <c:noMultiLvlLbl val="0"/>
      </c:catAx>
      <c:valAx>
        <c:axId val="1847234527"/>
        <c:scaling>
          <c:orientation val="minMax"/>
          <c:max val="450"/>
        </c:scaling>
        <c:delete val="1"/>
        <c:axPos val="l"/>
        <c:numFmt formatCode="General" sourceLinked="1"/>
        <c:majorTickMark val="none"/>
        <c:minorTickMark val="none"/>
        <c:tickLblPos val="nextTo"/>
        <c:crossAx val="1847235359"/>
        <c:crosses val="autoZero"/>
        <c:crossBetween val="between"/>
      </c:valAx>
      <c:spPr>
        <a:noFill/>
        <a:ln>
          <a:noFill/>
        </a:ln>
        <a:effectLst/>
      </c:spPr>
    </c:plotArea>
    <c:plotVisOnly val="1"/>
    <c:dispBlanksAs val="gap"/>
    <c:showDLblsOverMax val="0"/>
  </c:chart>
  <c:spPr>
    <a:solidFill>
      <a:schemeClr val="lt1"/>
    </a:solidFill>
    <a:ln w="12700" cap="flat" cmpd="sng" algn="ctr">
      <a:noFill/>
      <a:prstDash val="solid"/>
      <a:miter lim="800000"/>
    </a:ln>
    <a:effectLst/>
  </c:spPr>
  <c:txPr>
    <a:bodyPr/>
    <a:lstStyle/>
    <a:p>
      <a:pPr>
        <a:defRPr>
          <a:solidFill>
            <a:schemeClr val="dk1"/>
          </a:solidFill>
          <a:latin typeface="+mn-lt"/>
          <a:ea typeface="+mn-ea"/>
          <a:cs typeface="+mn-cs"/>
        </a:defRPr>
      </a:pPr>
      <a:endParaRPr lang="en-US"/>
    </a:p>
  </c:txPr>
  <c:externalData r:id="rId3">
    <c:autoUpdate val="0"/>
  </c:externalData>
  <c:userShapes r:id="rId4"/>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GB"/>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800" b="0" i="0" u="none" strike="noStrike" kern="1200" spc="0" baseline="0">
                <a:solidFill>
                  <a:schemeClr val="dk1"/>
                </a:solidFill>
                <a:latin typeface="+mn-lt"/>
                <a:ea typeface="+mn-ea"/>
                <a:cs typeface="+mn-cs"/>
              </a:defRPr>
            </a:pPr>
            <a:r>
              <a:rPr lang="en-AU" sz="1800" dirty="0"/>
              <a:t>Intake: 3 Target suburbs (pop 38,000)</a:t>
            </a:r>
          </a:p>
        </c:rich>
      </c:tx>
      <c:layout>
        <c:manualLayout>
          <c:xMode val="edge"/>
          <c:yMode val="edge"/>
          <c:x val="0.33699191319661626"/>
          <c:y val="9.3328333155969835E-4"/>
        </c:manualLayout>
      </c:layout>
      <c:overlay val="0"/>
      <c:spPr>
        <a:noFill/>
        <a:ln>
          <a:noFill/>
        </a:ln>
        <a:effectLst/>
      </c:spPr>
      <c:txPr>
        <a:bodyPr rot="0" spcFirstLastPara="1" vertOverflow="ellipsis" vert="horz" wrap="square" anchor="ctr" anchorCtr="1"/>
        <a:lstStyle/>
        <a:p>
          <a:pPr>
            <a:defRPr sz="1800" b="0" i="0" u="none" strike="noStrike" kern="1200" spc="0" baseline="0">
              <a:solidFill>
                <a:schemeClr val="dk1"/>
              </a:solidFill>
              <a:latin typeface="+mn-lt"/>
              <a:ea typeface="+mn-ea"/>
              <a:cs typeface="+mn-cs"/>
            </a:defRPr>
          </a:pPr>
          <a:endParaRPr lang="en-US"/>
        </a:p>
      </c:txPr>
    </c:title>
    <c:autoTitleDeleted val="0"/>
    <c:plotArea>
      <c:layout>
        <c:manualLayout>
          <c:layoutTarget val="inner"/>
          <c:xMode val="edge"/>
          <c:yMode val="edge"/>
          <c:x val="3.3698698983394018E-2"/>
          <c:y val="0.25404188073582251"/>
          <c:w val="0.93260252665746168"/>
          <c:h val="0.60914200584820888"/>
        </c:manualLayout>
      </c:layout>
      <c:barChart>
        <c:barDir val="col"/>
        <c:grouping val="clustered"/>
        <c:varyColors val="0"/>
        <c:ser>
          <c:idx val="0"/>
          <c:order val="0"/>
          <c:tx>
            <c:strRef>
              <c:f>Ref!$G$44</c:f>
              <c:strCache>
                <c:ptCount val="1"/>
                <c:pt idx="0">
                  <c:v>Intake</c:v>
                </c:pt>
              </c:strCache>
            </c:strRef>
          </c:tx>
          <c:spPr>
            <a:solidFill>
              <a:schemeClr val="accent1">
                <a:lumMod val="40000"/>
                <a:lumOff val="60000"/>
              </a:schemeClr>
            </a:solidFill>
            <a:ln>
              <a:noFill/>
            </a:ln>
            <a:effectLst/>
          </c:spPr>
          <c:invertIfNegative val="0"/>
          <c:dLbls>
            <c:spPr>
              <a:noFill/>
              <a:ln>
                <a:noFill/>
              </a:ln>
              <a:effectLst/>
            </c:spPr>
            <c:txPr>
              <a:bodyPr rot="0" spcFirstLastPara="1" vertOverflow="ellipsis" vert="horz" wrap="square" anchor="ctr" anchorCtr="1"/>
              <a:lstStyle/>
              <a:p>
                <a:pPr>
                  <a:defRPr sz="900" b="0" i="0" u="none" strike="noStrike" kern="1200" baseline="0">
                    <a:solidFill>
                      <a:schemeClr val="dk1"/>
                    </a:solidFill>
                    <a:latin typeface="+mn-lt"/>
                    <a:ea typeface="+mn-ea"/>
                    <a:cs typeface="+mn-cs"/>
                  </a:defRPr>
                </a:pPr>
                <a:endParaRPr lang="en-US"/>
              </a:p>
            </c:txPr>
            <c:dLblPos val="in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Ref!$B$45:$C$50</c:f>
              <c:strCache>
                <c:ptCount val="6"/>
                <c:pt idx="0">
                  <c:v>2017-18</c:v>
                </c:pt>
                <c:pt idx="1">
                  <c:v>2018-19</c:v>
                </c:pt>
                <c:pt idx="2">
                  <c:v>2019-20</c:v>
                </c:pt>
                <c:pt idx="3">
                  <c:v>2020-21</c:v>
                </c:pt>
                <c:pt idx="4">
                  <c:v>2021-22</c:v>
                </c:pt>
                <c:pt idx="5">
                  <c:v>2022-23</c:v>
                </c:pt>
              </c:strCache>
            </c:strRef>
          </c:cat>
          <c:val>
            <c:numRef>
              <c:f>Ref!$G$45:$G$50</c:f>
              <c:numCache>
                <c:formatCode>General</c:formatCode>
                <c:ptCount val="6"/>
                <c:pt idx="0">
                  <c:v>491</c:v>
                </c:pt>
                <c:pt idx="1">
                  <c:v>481</c:v>
                </c:pt>
                <c:pt idx="2">
                  <c:v>565</c:v>
                </c:pt>
                <c:pt idx="3">
                  <c:v>475</c:v>
                </c:pt>
                <c:pt idx="4">
                  <c:v>453</c:v>
                </c:pt>
                <c:pt idx="5">
                  <c:v>410</c:v>
                </c:pt>
              </c:numCache>
            </c:numRef>
          </c:val>
          <c:extLst>
            <c:ext xmlns:c16="http://schemas.microsoft.com/office/drawing/2014/chart" uri="{C3380CC4-5D6E-409C-BE32-E72D297353CC}">
              <c16:uniqueId val="{00000000-8F2A-4F14-8FDF-A07DA24BD136}"/>
            </c:ext>
          </c:extLst>
        </c:ser>
        <c:dLbls>
          <c:dLblPos val="outEnd"/>
          <c:showLegendKey val="0"/>
          <c:showVal val="1"/>
          <c:showCatName val="0"/>
          <c:showSerName val="0"/>
          <c:showPercent val="0"/>
          <c:showBubbleSize val="0"/>
        </c:dLbls>
        <c:gapWidth val="100"/>
        <c:overlap val="-10"/>
        <c:axId val="1908990303"/>
        <c:axId val="1908989055"/>
      </c:barChart>
      <c:lineChart>
        <c:grouping val="standard"/>
        <c:varyColors val="0"/>
        <c:dLbls>
          <c:showLegendKey val="0"/>
          <c:showVal val="0"/>
          <c:showCatName val="0"/>
          <c:showSerName val="0"/>
          <c:showPercent val="0"/>
          <c:showBubbleSize val="0"/>
        </c:dLbls>
        <c:marker val="1"/>
        <c:smooth val="0"/>
        <c:axId val="1908990303"/>
        <c:axId val="1908989055"/>
        <c:extLst>
          <c:ext xmlns:c15="http://schemas.microsoft.com/office/drawing/2012/chart" uri="{02D57815-91ED-43cb-92C2-25804820EDAC}">
            <c15:filteredLineSeries>
              <c15:ser>
                <c:idx val="1"/>
                <c:order val="1"/>
                <c:tx>
                  <c:strRef>
                    <c:extLst>
                      <c:ext uri="{02D57815-91ED-43cb-92C2-25804820EDAC}">
                        <c15:formulaRef>
                          <c15:sqref>Ref!$G$219</c15:sqref>
                        </c15:formulaRef>
                      </c:ext>
                    </c:extLst>
                    <c:strCache>
                      <c:ptCount val="1"/>
                      <c:pt idx="0">
                        <c:v>Desexed</c:v>
                      </c:pt>
                    </c:strCache>
                  </c:strRef>
                </c:tx>
                <c:spPr>
                  <a:ln w="28575" cap="rnd">
                    <a:solidFill>
                      <a:srgbClr val="008080"/>
                    </a:solidFill>
                    <a:round/>
                  </a:ln>
                  <a:effectLst/>
                </c:spPr>
                <c:marker>
                  <c:symbol val="circle"/>
                  <c:size val="8"/>
                  <c:spPr>
                    <a:solidFill>
                      <a:srgbClr val="008080"/>
                    </a:solidFill>
                    <a:ln w="9525">
                      <a:solidFill>
                        <a:srgbClr val="008080"/>
                      </a:solidFill>
                    </a:ln>
                    <a:effectLst/>
                  </c:spPr>
                </c:marker>
                <c:dLbls>
                  <c:dLbl>
                    <c:idx val="0"/>
                    <c:delete val="1"/>
                    <c:extLst>
                      <c:ext uri="{CE6537A1-D6FC-4f65-9D91-7224C49458BB}"/>
                      <c:ext xmlns:c16="http://schemas.microsoft.com/office/drawing/2014/chart" uri="{C3380CC4-5D6E-409C-BE32-E72D297353CC}">
                        <c16:uniqueId val="{00000001-8F2A-4F14-8FDF-A07DA24BD136}"/>
                      </c:ext>
                    </c:extLst>
                  </c:dLbl>
                  <c:dLbl>
                    <c:idx val="1"/>
                    <c:delete val="1"/>
                    <c:extLst>
                      <c:ext uri="{CE6537A1-D6FC-4f65-9D91-7224C49458BB}"/>
                      <c:ext xmlns:c16="http://schemas.microsoft.com/office/drawing/2014/chart" uri="{C3380CC4-5D6E-409C-BE32-E72D297353CC}">
                        <c16:uniqueId val="{00000002-8F2A-4F14-8FDF-A07DA24BD136}"/>
                      </c:ext>
                    </c:extLst>
                  </c:dLbl>
                  <c:dLbl>
                    <c:idx val="2"/>
                    <c:delete val="1"/>
                    <c:extLst>
                      <c:ext uri="{CE6537A1-D6FC-4f65-9D91-7224C49458BB}"/>
                      <c:ext xmlns:c16="http://schemas.microsoft.com/office/drawing/2014/chart" uri="{C3380CC4-5D6E-409C-BE32-E72D297353CC}">
                        <c16:uniqueId val="{00000003-8F2A-4F14-8FDF-A07DA24BD136}"/>
                      </c:ext>
                    </c:extLst>
                  </c:dLbl>
                  <c:dLbl>
                    <c:idx val="3"/>
                    <c:layout>
                      <c:manualLayout>
                        <c:x val="-7.3176405693523544E-2"/>
                        <c:y val="4.4308713472826423E-2"/>
                      </c:manualLayout>
                    </c:layout>
                    <c:dLblPos val="r"/>
                    <c:showLegendKey val="0"/>
                    <c:showVal val="1"/>
                    <c:showCatName val="0"/>
                    <c:showSerName val="0"/>
                    <c:showPercent val="0"/>
                    <c:showBubbleSize val="0"/>
                    <c:extLst>
                      <c:ext uri="{CE6537A1-D6FC-4f65-9D91-7224C49458BB}"/>
                      <c:ext xmlns:c16="http://schemas.microsoft.com/office/drawing/2014/chart" uri="{C3380CC4-5D6E-409C-BE32-E72D297353CC}">
                        <c16:uniqueId val="{00000004-8F2A-4F14-8FDF-A07DA24BD136}"/>
                      </c:ext>
                    </c:extLst>
                  </c:dLbl>
                  <c:spPr>
                    <a:solidFill>
                      <a:schemeClr val="lt1"/>
                    </a:solidFill>
                    <a:ln w="19050">
                      <a:solidFill>
                        <a:srgbClr val="008080"/>
                      </a:solidFill>
                    </a:ln>
                    <a:effectLst/>
                  </c:spPr>
                  <c:txPr>
                    <a:bodyPr rot="0" spcFirstLastPara="1" vertOverflow="clip" horzOverflow="clip" vert="horz" wrap="square" lIns="36576" tIns="18288" rIns="36576" bIns="18288" anchor="ctr" anchorCtr="1">
                      <a:spAutoFit/>
                    </a:bodyPr>
                    <a:lstStyle/>
                    <a:p>
                      <a:pPr>
                        <a:defRPr sz="1200" b="1" i="0" u="none" strike="noStrike" kern="1200" baseline="0">
                          <a:solidFill>
                            <a:srgbClr val="008080"/>
                          </a:solidFill>
                          <a:latin typeface="+mn-lt"/>
                          <a:ea typeface="+mn-ea"/>
                          <a:cs typeface="+mn-cs"/>
                        </a:defRPr>
                      </a:pPr>
                      <a:endParaRPr lang="en-US"/>
                    </a:p>
                  </c:txPr>
                  <c:dLblPos val="ctr"/>
                  <c:showLegendKey val="0"/>
                  <c:showVal val="1"/>
                  <c:showCatName val="0"/>
                  <c:showSerName val="0"/>
                  <c:showPercent val="0"/>
                  <c:showBubbleSize val="0"/>
                  <c:showLeaderLines val="0"/>
                  <c:extLst>
                    <c:ext uri="{CE6537A1-D6FC-4f65-9D91-7224C49458BB}">
                      <c15:spPr xmlns:c15="http://schemas.microsoft.com/office/drawing/2012/chart">
                        <a:prstGeom prst="ellipse">
                          <a:avLst/>
                        </a:prstGeom>
                        <a:noFill/>
                        <a:ln>
                          <a:noFill/>
                        </a:ln>
                      </c15:spPr>
                      <c15:showLeaderLines val="1"/>
                      <c15:leaderLines>
                        <c:spPr>
                          <a:ln w="9525" cap="flat" cmpd="sng" algn="ctr">
                            <a:solidFill>
                              <a:schemeClr val="tx1">
                                <a:lumMod val="35000"/>
                                <a:lumOff val="65000"/>
                              </a:schemeClr>
                            </a:solidFill>
                            <a:round/>
                          </a:ln>
                          <a:effectLst/>
                        </c:spPr>
                      </c15:leaderLines>
                    </c:ext>
                  </c:extLst>
                </c:dLbls>
                <c:cat>
                  <c:strRef>
                    <c:extLst>
                      <c:ext uri="{02D57815-91ED-43cb-92C2-25804820EDAC}">
                        <c15:formulaRef>
                          <c15:sqref>Ref!$B$220:$C$224</c15:sqref>
                        </c15:formulaRef>
                      </c:ext>
                    </c:extLst>
                    <c:strCache>
                      <c:ptCount val="5"/>
                      <c:pt idx="0">
                        <c:v>2017-18</c:v>
                      </c:pt>
                      <c:pt idx="1">
                        <c:v>2018-19</c:v>
                      </c:pt>
                      <c:pt idx="2">
                        <c:v>2019-20</c:v>
                      </c:pt>
                      <c:pt idx="3">
                        <c:v>2020-21</c:v>
                      </c:pt>
                      <c:pt idx="4">
                        <c:v>2021-22</c:v>
                      </c:pt>
                    </c:strCache>
                  </c:strRef>
                </c:cat>
                <c:val>
                  <c:numRef>
                    <c:extLst>
                      <c:ext uri="{02D57815-91ED-43cb-92C2-25804820EDAC}">
                        <c15:formulaRef>
                          <c15:sqref>Ref!$G$220:$G$224</c15:sqref>
                        </c15:formulaRef>
                      </c:ext>
                    </c:extLst>
                    <c:numCache>
                      <c:formatCode>General</c:formatCode>
                      <c:ptCount val="5"/>
                      <c:pt idx="0">
                        <c:v>0</c:v>
                      </c:pt>
                      <c:pt idx="1">
                        <c:v>0</c:v>
                      </c:pt>
                      <c:pt idx="2">
                        <c:v>0</c:v>
                      </c:pt>
                      <c:pt idx="3">
                        <c:v>441</c:v>
                      </c:pt>
                      <c:pt idx="4">
                        <c:v>568</c:v>
                      </c:pt>
                    </c:numCache>
                  </c:numRef>
                </c:val>
                <c:smooth val="0"/>
                <c:extLst>
                  <c:ext xmlns:c16="http://schemas.microsoft.com/office/drawing/2014/chart" uri="{C3380CC4-5D6E-409C-BE32-E72D297353CC}">
                    <c16:uniqueId val="{00000005-8F2A-4F14-8FDF-A07DA24BD136}"/>
                  </c:ext>
                </c:extLst>
              </c15:ser>
            </c15:filteredLineSeries>
          </c:ext>
        </c:extLst>
      </c:lineChart>
      <c:catAx>
        <c:axId val="1908990303"/>
        <c:scaling>
          <c:orientation val="minMax"/>
        </c:scaling>
        <c:delete val="0"/>
        <c:axPos val="b"/>
        <c:numFmt formatCode="General" sourceLinked="1"/>
        <c:majorTickMark val="none"/>
        <c:minorTickMark val="none"/>
        <c:tickLblPos val="nextTo"/>
        <c:spPr>
          <a:noFill/>
          <a:ln w="9525" cap="flat" cmpd="sng" algn="ctr">
            <a:solidFill>
              <a:schemeClr val="tx1"/>
            </a:solidFill>
            <a:round/>
          </a:ln>
          <a:effectLst/>
        </c:spPr>
        <c:txPr>
          <a:bodyPr rot="-60000000" spcFirstLastPara="1" vertOverflow="ellipsis" vert="horz" wrap="square" anchor="ctr" anchorCtr="1"/>
          <a:lstStyle/>
          <a:p>
            <a:pPr>
              <a:defRPr sz="900" b="0" i="0" u="none" strike="noStrike" kern="1200" baseline="0">
                <a:solidFill>
                  <a:schemeClr val="dk1"/>
                </a:solidFill>
                <a:latin typeface="+mn-lt"/>
                <a:ea typeface="+mn-ea"/>
                <a:cs typeface="+mn-cs"/>
              </a:defRPr>
            </a:pPr>
            <a:endParaRPr lang="en-US"/>
          </a:p>
        </c:txPr>
        <c:crossAx val="1908989055"/>
        <c:crosses val="autoZero"/>
        <c:auto val="1"/>
        <c:lblAlgn val="ctr"/>
        <c:lblOffset val="100"/>
        <c:noMultiLvlLbl val="0"/>
      </c:catAx>
      <c:valAx>
        <c:axId val="1908989055"/>
        <c:scaling>
          <c:orientation val="minMax"/>
          <c:max val="800"/>
        </c:scaling>
        <c:delete val="1"/>
        <c:axPos val="l"/>
        <c:numFmt formatCode="General" sourceLinked="1"/>
        <c:majorTickMark val="out"/>
        <c:minorTickMark val="none"/>
        <c:tickLblPos val="nextTo"/>
        <c:crossAx val="1908990303"/>
        <c:crosses val="autoZero"/>
        <c:crossBetween val="between"/>
      </c:valAx>
      <c:spPr>
        <a:noFill/>
        <a:ln>
          <a:noFill/>
        </a:ln>
        <a:effectLst/>
      </c:spPr>
    </c:plotArea>
    <c:plotVisOnly val="1"/>
    <c:dispBlanksAs val="gap"/>
    <c:showDLblsOverMax val="0"/>
  </c:chart>
  <c:spPr>
    <a:solidFill>
      <a:schemeClr val="lt1"/>
    </a:solidFill>
    <a:ln w="12700" cap="flat" cmpd="sng" algn="ctr">
      <a:noFill/>
      <a:prstDash val="solid"/>
      <a:miter lim="800000"/>
    </a:ln>
    <a:effectLst/>
  </c:spPr>
  <c:txPr>
    <a:bodyPr/>
    <a:lstStyle/>
    <a:p>
      <a:pPr>
        <a:defRPr>
          <a:solidFill>
            <a:schemeClr val="dk1"/>
          </a:solidFill>
          <a:latin typeface="+mn-lt"/>
          <a:ea typeface="+mn-ea"/>
          <a:cs typeface="+mn-cs"/>
        </a:defRPr>
      </a:pPr>
      <a:endParaRPr lang="en-US"/>
    </a:p>
  </c:txPr>
  <c:externalData r:id="rId3">
    <c:autoUpdate val="0"/>
  </c:externalData>
  <c:userShapes r:id="rId4"/>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GB"/>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200" b="1" i="0" u="none" strike="noStrike" kern="1200" spc="0" baseline="0">
                <a:solidFill>
                  <a:sysClr val="windowText" lastClr="000000"/>
                </a:solidFill>
                <a:latin typeface="+mn-lt"/>
                <a:ea typeface="+mn-ea"/>
                <a:cs typeface="+mn-cs"/>
              </a:defRPr>
            </a:pPr>
            <a:r>
              <a:rPr lang="en-AU" sz="1800" b="0" dirty="0">
                <a:solidFill>
                  <a:sysClr val="windowText" lastClr="000000"/>
                </a:solidFill>
              </a:rPr>
              <a:t>Intake: Non-target suburbs</a:t>
            </a:r>
          </a:p>
        </c:rich>
      </c:tx>
      <c:layout>
        <c:manualLayout>
          <c:xMode val="edge"/>
          <c:yMode val="edge"/>
          <c:x val="0.28892042135957069"/>
          <c:y val="4.1095973048031767E-2"/>
        </c:manualLayout>
      </c:layout>
      <c:overlay val="0"/>
      <c:spPr>
        <a:noFill/>
        <a:ln>
          <a:noFill/>
        </a:ln>
        <a:effectLst/>
      </c:spPr>
      <c:txPr>
        <a:bodyPr rot="0" spcFirstLastPara="1" vertOverflow="ellipsis" vert="horz" wrap="square" anchor="ctr" anchorCtr="1"/>
        <a:lstStyle/>
        <a:p>
          <a:pPr>
            <a:defRPr sz="1200" b="1" i="0" u="none" strike="noStrike" kern="1200" spc="0" baseline="0">
              <a:solidFill>
                <a:sysClr val="windowText" lastClr="000000"/>
              </a:solidFill>
              <a:latin typeface="+mn-lt"/>
              <a:ea typeface="+mn-ea"/>
              <a:cs typeface="+mn-cs"/>
            </a:defRPr>
          </a:pPr>
          <a:endParaRPr lang="en-US"/>
        </a:p>
      </c:txPr>
    </c:title>
    <c:autoTitleDeleted val="0"/>
    <c:plotArea>
      <c:layout>
        <c:manualLayout>
          <c:layoutTarget val="inner"/>
          <c:xMode val="edge"/>
          <c:yMode val="edge"/>
          <c:x val="4.067077009298873E-2"/>
          <c:y val="0.35812924947921404"/>
          <c:w val="0.89100484646692457"/>
          <c:h val="0.5128620809721498"/>
        </c:manualLayout>
      </c:layout>
      <c:barChart>
        <c:barDir val="col"/>
        <c:grouping val="clustered"/>
        <c:varyColors val="0"/>
        <c:ser>
          <c:idx val="1"/>
          <c:order val="1"/>
          <c:tx>
            <c:strRef>
              <c:f>'Non-target. Finanacial'!$L$7</c:f>
              <c:strCache>
                <c:ptCount val="1"/>
                <c:pt idx="0">
                  <c:v>Non-target</c:v>
                </c:pt>
              </c:strCache>
            </c:strRef>
          </c:tx>
          <c:spPr>
            <a:solidFill>
              <a:srgbClr val="FFCCCC"/>
            </a:solidFill>
            <a:ln>
              <a:noFill/>
            </a:ln>
            <a:effectLst/>
          </c:spPr>
          <c:invertIfNegative val="0"/>
          <c:dLbls>
            <c:spPr>
              <a:noFill/>
              <a:ln>
                <a:noFill/>
              </a:ln>
              <a:effectLst/>
            </c:spPr>
            <c:txPr>
              <a:bodyPr rot="0" spcFirstLastPara="1" vertOverflow="ellipsis" vert="horz" wrap="square" anchor="ctr" anchorCtr="1"/>
              <a:lstStyle/>
              <a:p>
                <a:pPr>
                  <a:defRPr sz="1100" b="1" i="0" u="none" strike="noStrike" kern="1200" baseline="0">
                    <a:solidFill>
                      <a:sysClr val="windowText" lastClr="000000"/>
                    </a:solidFill>
                    <a:latin typeface="+mn-lt"/>
                    <a:ea typeface="+mn-ea"/>
                    <a:cs typeface="+mn-cs"/>
                  </a:defRPr>
                </a:pPr>
                <a:endParaRPr lang="en-US"/>
              </a:p>
            </c:txPr>
            <c:dLblPos val="in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'Non-target. Finanacial'!$I$8:$J$13</c:f>
              <c:strCache>
                <c:ptCount val="6"/>
                <c:pt idx="0">
                  <c:v>2017-18</c:v>
                </c:pt>
                <c:pt idx="1">
                  <c:v>2018-19</c:v>
                </c:pt>
                <c:pt idx="2">
                  <c:v>2019-20</c:v>
                </c:pt>
                <c:pt idx="3">
                  <c:v>2020-21</c:v>
                </c:pt>
                <c:pt idx="4">
                  <c:v>2021-22</c:v>
                </c:pt>
                <c:pt idx="5">
                  <c:v>2022-23</c:v>
                </c:pt>
              </c:strCache>
            </c:strRef>
          </c:cat>
          <c:val>
            <c:numRef>
              <c:f>'Non-target. Finanacial'!$L$8:$L$13</c:f>
              <c:numCache>
                <c:formatCode>General</c:formatCode>
                <c:ptCount val="6"/>
                <c:pt idx="0">
                  <c:v>878</c:v>
                </c:pt>
                <c:pt idx="1">
                  <c:v>1021</c:v>
                </c:pt>
                <c:pt idx="2">
                  <c:v>822</c:v>
                </c:pt>
                <c:pt idx="3">
                  <c:v>935</c:v>
                </c:pt>
                <c:pt idx="4">
                  <c:v>801</c:v>
                </c:pt>
                <c:pt idx="5">
                  <c:v>899</c:v>
                </c:pt>
              </c:numCache>
            </c:numRef>
          </c:val>
          <c:extLst>
            <c:ext xmlns:c16="http://schemas.microsoft.com/office/drawing/2014/chart" uri="{C3380CC4-5D6E-409C-BE32-E72D297353CC}">
              <c16:uniqueId val="{00000000-05B7-4656-AF4F-326CB18B5EE0}"/>
            </c:ext>
          </c:extLst>
        </c:ser>
        <c:dLbls>
          <c:dLblPos val="outEnd"/>
          <c:showLegendKey val="0"/>
          <c:showVal val="1"/>
          <c:showCatName val="0"/>
          <c:showSerName val="0"/>
          <c:showPercent val="0"/>
          <c:showBubbleSize val="0"/>
        </c:dLbls>
        <c:gapWidth val="60"/>
        <c:overlap val="-16"/>
        <c:axId val="1166463695"/>
        <c:axId val="1166473679"/>
        <c:extLst>
          <c:ext xmlns:c15="http://schemas.microsoft.com/office/drawing/2012/chart" uri="{02D57815-91ED-43cb-92C2-25804820EDAC}">
            <c15:filteredBarSeries>
              <c15:ser>
                <c:idx val="0"/>
                <c:order val="0"/>
                <c:tx>
                  <c:strRef>
                    <c:extLst>
                      <c:ext uri="{02D57815-91ED-43cb-92C2-25804820EDAC}">
                        <c15:formulaRef>
                          <c15:sqref>[1]Sheet1!$E$28</c15:sqref>
                        </c15:formulaRef>
                      </c:ext>
                    </c:extLst>
                    <c:strCache>
                      <c:ptCount val="1"/>
                      <c:pt idx="0">
                        <c:v>Target</c:v>
                      </c:pt>
                    </c:strCache>
                  </c:strRef>
                </c:tx>
                <c:spPr>
                  <a:solidFill>
                    <a:schemeClr val="accent1"/>
                  </a:solidFill>
                  <a:ln>
                    <a:solidFill>
                      <a:srgbClr val="002060"/>
                    </a:solidFill>
                  </a:ln>
                  <a:effectLst/>
                </c:spPr>
                <c:invertIfNegative val="0"/>
                <c:dLbls>
                  <c:spPr>
                    <a:solidFill>
                      <a:schemeClr val="lt1"/>
                    </a:solidFill>
                    <a:ln>
                      <a:solidFill>
                        <a:srgbClr val="002060"/>
                      </a:solidFill>
                    </a:ln>
                    <a:effectLst/>
                  </c:spPr>
                  <c:txPr>
                    <a:bodyPr rot="0" spcFirstLastPara="1" vertOverflow="clip" horzOverflow="clip" vert="horz" wrap="square" lIns="36576" tIns="18288" rIns="36576" bIns="18288" anchor="ctr" anchorCtr="1">
                      <a:spAutoFit/>
                    </a:bodyPr>
                    <a:lstStyle/>
                    <a:p>
                      <a:pPr>
                        <a:defRPr sz="1000" b="1" i="0" u="none" strike="noStrike" kern="1200" baseline="0">
                          <a:solidFill>
                            <a:schemeClr val="tx1"/>
                          </a:solidFill>
                          <a:latin typeface="+mn-lt"/>
                          <a:ea typeface="+mn-ea"/>
                          <a:cs typeface="+mn-cs"/>
                        </a:defRPr>
                      </a:pPr>
                      <a:endParaRPr lang="en-US"/>
                    </a:p>
                  </c:txPr>
                  <c:dLblPos val="outEnd"/>
                  <c:showLegendKey val="0"/>
                  <c:showVal val="1"/>
                  <c:showCatName val="0"/>
                  <c:showSerName val="0"/>
                  <c:showPercent val="0"/>
                  <c:showBubbleSize val="0"/>
                  <c:showLeaderLines val="0"/>
                  <c:extLst>
                    <c:ext uri="{CE6537A1-D6FC-4f65-9D91-7224C49458BB}">
                      <c15:spPr xmlns:c15="http://schemas.microsoft.com/office/drawing/2012/chart">
                        <a:prstGeom prst="flowChartConnector">
                          <a:avLst/>
                        </a:prstGeom>
                        <a:noFill/>
                        <a:ln>
                          <a:noFill/>
                        </a:ln>
                      </c15:spPr>
                      <c15:showLeaderLines val="1"/>
                      <c15:leaderLines>
                        <c:spPr>
                          <a:ln w="9525" cap="flat" cmpd="sng" algn="ctr">
                            <a:solidFill>
                              <a:schemeClr val="tx1">
                                <a:lumMod val="35000"/>
                                <a:lumOff val="65000"/>
                              </a:schemeClr>
                            </a:solidFill>
                            <a:round/>
                          </a:ln>
                          <a:effectLst/>
                        </c:spPr>
                      </c15:leaderLines>
                    </c:ext>
                  </c:extLst>
                </c:dLbls>
                <c:cat>
                  <c:strRef>
                    <c:extLst>
                      <c:ext uri="{02D57815-91ED-43cb-92C2-25804820EDAC}">
                        <c15:formulaRef>
                          <c15:sqref>'Non-target. Finanacial'!$I$8:$J$13</c15:sqref>
                        </c15:formulaRef>
                      </c:ext>
                    </c:extLst>
                    <c:strCache>
                      <c:ptCount val="6"/>
                      <c:pt idx="0">
                        <c:v>2017-18</c:v>
                      </c:pt>
                      <c:pt idx="1">
                        <c:v>2018-19</c:v>
                      </c:pt>
                      <c:pt idx="2">
                        <c:v>2019-20</c:v>
                      </c:pt>
                      <c:pt idx="3">
                        <c:v>2020-21</c:v>
                      </c:pt>
                      <c:pt idx="4">
                        <c:v>2021-22</c:v>
                      </c:pt>
                      <c:pt idx="5">
                        <c:v>2022-23</c:v>
                      </c:pt>
                    </c:strCache>
                  </c:strRef>
                </c:cat>
                <c:val>
                  <c:numRef>
                    <c:extLst>
                      <c:ext uri="{02D57815-91ED-43cb-92C2-25804820EDAC}">
                        <c15:formulaRef>
                          <c15:sqref>[1]Sheet1!$E$29:$E$34</c15:sqref>
                        </c15:formulaRef>
                      </c:ext>
                    </c:extLst>
                    <c:numCache>
                      <c:formatCode>General</c:formatCode>
                      <c:ptCount val="6"/>
                      <c:pt idx="0">
                        <c:v>1294</c:v>
                      </c:pt>
                      <c:pt idx="1">
                        <c:v>1407</c:v>
                      </c:pt>
                      <c:pt idx="2">
                        <c:v>1031</c:v>
                      </c:pt>
                      <c:pt idx="3">
                        <c:v>673</c:v>
                      </c:pt>
                      <c:pt idx="4">
                        <c:v>704</c:v>
                      </c:pt>
                      <c:pt idx="5">
                        <c:v>566</c:v>
                      </c:pt>
                    </c:numCache>
                  </c:numRef>
                </c:val>
                <c:extLst>
                  <c:ext xmlns:c16="http://schemas.microsoft.com/office/drawing/2014/chart" uri="{C3380CC4-5D6E-409C-BE32-E72D297353CC}">
                    <c16:uniqueId val="{00000001-05B7-4656-AF4F-326CB18B5EE0}"/>
                  </c:ext>
                </c:extLst>
              </c15:ser>
            </c15:filteredBarSeries>
          </c:ext>
        </c:extLst>
      </c:barChart>
      <c:catAx>
        <c:axId val="1166463695"/>
        <c:scaling>
          <c:orientation val="minMax"/>
        </c:scaling>
        <c:delete val="0"/>
        <c:axPos val="b"/>
        <c:numFmt formatCode="General" sourceLinked="1"/>
        <c:majorTickMark val="none"/>
        <c:minorTickMark val="none"/>
        <c:tickLblPos val="nextTo"/>
        <c:spPr>
          <a:noFill/>
          <a:ln w="6350" cap="flat" cmpd="sng" algn="ctr">
            <a:solidFill>
              <a:schemeClr val="dk1"/>
            </a:solidFill>
            <a:prstDash val="solid"/>
            <a:miter lim="800000"/>
          </a:ln>
          <a:effectLst/>
        </c:spPr>
        <c:txPr>
          <a:bodyPr rot="-60000000" spcFirstLastPara="1" vertOverflow="ellipsis" vert="horz" wrap="square" anchor="ctr" anchorCtr="1"/>
          <a:lstStyle/>
          <a:p>
            <a:pPr>
              <a:defRPr sz="1050" b="1" i="0" u="none" strike="noStrike" kern="1200" baseline="0">
                <a:solidFill>
                  <a:sysClr val="windowText" lastClr="000000"/>
                </a:solidFill>
                <a:latin typeface="+mn-lt"/>
                <a:ea typeface="+mn-ea"/>
                <a:cs typeface="+mn-cs"/>
              </a:defRPr>
            </a:pPr>
            <a:endParaRPr lang="en-US"/>
          </a:p>
        </c:txPr>
        <c:crossAx val="1166473679"/>
        <c:crosses val="autoZero"/>
        <c:auto val="1"/>
        <c:lblAlgn val="ctr"/>
        <c:lblOffset val="100"/>
        <c:noMultiLvlLbl val="0"/>
      </c:catAx>
      <c:valAx>
        <c:axId val="1166473679"/>
        <c:scaling>
          <c:orientation val="minMax"/>
          <c:max val="1100"/>
          <c:min val="0"/>
        </c:scaling>
        <c:delete val="1"/>
        <c:axPos val="l"/>
        <c:numFmt formatCode="General" sourceLinked="1"/>
        <c:majorTickMark val="none"/>
        <c:minorTickMark val="none"/>
        <c:tickLblPos val="nextTo"/>
        <c:crossAx val="1166463695"/>
        <c:crosses val="autoZero"/>
        <c:crossBetween val="between"/>
        <c:majorUnit val="200"/>
        <c:minorUnit val="100"/>
      </c:valAx>
      <c:spPr>
        <a:solidFill>
          <a:schemeClr val="bg1"/>
        </a:solidFill>
        <a:ln>
          <a:solidFill>
            <a:schemeClr val="bg1"/>
          </a:solidFill>
        </a:ln>
        <a:effectLst/>
      </c:spPr>
    </c:plotArea>
    <c:plotVisOnly val="1"/>
    <c:dispBlanksAs val="gap"/>
    <c:showDLblsOverMax val="0"/>
  </c:chart>
  <c:spPr>
    <a:noFill/>
    <a:ln>
      <a:noFill/>
    </a:ln>
    <a:effectLst/>
  </c:spPr>
  <c:txPr>
    <a:bodyPr/>
    <a:lstStyle/>
    <a:p>
      <a:pPr>
        <a:defRPr sz="1100" b="1"/>
      </a:pPr>
      <a:endParaRPr lang="en-US"/>
    </a:p>
  </c:txPr>
  <c:externalData r:id="rId3">
    <c:autoUpdate val="0"/>
  </c:externalData>
  <c:userShapes r:id="rId4"/>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GB"/>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800" b="0" i="0" u="none" strike="noStrike" kern="1200" spc="0" baseline="0">
                <a:solidFill>
                  <a:schemeClr val="dk1"/>
                </a:solidFill>
                <a:latin typeface="+mn-lt"/>
                <a:ea typeface="+mn-ea"/>
                <a:cs typeface="+mn-cs"/>
              </a:defRPr>
            </a:pPr>
            <a:r>
              <a:rPr lang="en-AU" sz="1800" dirty="0"/>
              <a:t>Euthanasia: Target suburbs (pop 38,000)</a:t>
            </a:r>
          </a:p>
        </c:rich>
      </c:tx>
      <c:layout>
        <c:manualLayout>
          <c:xMode val="edge"/>
          <c:yMode val="edge"/>
          <c:x val="0.13907388851017921"/>
          <c:y val="0"/>
        </c:manualLayout>
      </c:layout>
      <c:overlay val="0"/>
      <c:spPr>
        <a:noFill/>
        <a:ln>
          <a:noFill/>
        </a:ln>
        <a:effectLst/>
      </c:spPr>
      <c:txPr>
        <a:bodyPr rot="0" spcFirstLastPara="1" vertOverflow="ellipsis" vert="horz" wrap="square" anchor="ctr" anchorCtr="1"/>
        <a:lstStyle/>
        <a:p>
          <a:pPr>
            <a:defRPr sz="1800" b="0" i="0" u="none" strike="noStrike" kern="1200" spc="0" baseline="0">
              <a:solidFill>
                <a:schemeClr val="dk1"/>
              </a:solidFill>
              <a:latin typeface="+mn-lt"/>
              <a:ea typeface="+mn-ea"/>
              <a:cs typeface="+mn-cs"/>
            </a:defRPr>
          </a:pPr>
          <a:endParaRPr lang="en-US"/>
        </a:p>
      </c:txPr>
    </c:title>
    <c:autoTitleDeleted val="0"/>
    <c:plotArea>
      <c:layout>
        <c:manualLayout>
          <c:layoutTarget val="inner"/>
          <c:xMode val="edge"/>
          <c:yMode val="edge"/>
          <c:x val="3.3173800485675149E-2"/>
          <c:y val="0.2793889589547508"/>
          <c:w val="0.93906771107891107"/>
          <c:h val="0.60566499175892008"/>
        </c:manualLayout>
      </c:layout>
      <c:barChart>
        <c:barDir val="col"/>
        <c:grouping val="clustered"/>
        <c:varyColors val="0"/>
        <c:ser>
          <c:idx val="0"/>
          <c:order val="0"/>
          <c:tx>
            <c:strRef>
              <c:f>'Non-target. Finanacial'!$J$53</c:f>
              <c:strCache>
                <c:ptCount val="1"/>
                <c:pt idx="0">
                  <c:v>Target</c:v>
                </c:pt>
              </c:strCache>
            </c:strRef>
          </c:tx>
          <c:spPr>
            <a:solidFill>
              <a:schemeClr val="accent1">
                <a:lumMod val="40000"/>
                <a:lumOff val="60000"/>
              </a:schemeClr>
            </a:solidFill>
            <a:ln>
              <a:noFill/>
            </a:ln>
            <a:effectLst/>
          </c:spPr>
          <c:invertIfNegative val="0"/>
          <c:dLbls>
            <c:spPr>
              <a:noFill/>
              <a:ln>
                <a:noFill/>
              </a:ln>
              <a:effectLst/>
            </c:spPr>
            <c:txPr>
              <a:bodyPr rot="0" spcFirstLastPara="1" vertOverflow="ellipsis" vert="horz" wrap="square" anchor="ctr" anchorCtr="1"/>
              <a:lstStyle/>
              <a:p>
                <a:pPr>
                  <a:defRPr sz="900" b="0" i="0" u="none" strike="noStrike" kern="1200" baseline="0">
                    <a:solidFill>
                      <a:schemeClr val="dk1"/>
                    </a:solidFill>
                    <a:latin typeface="+mn-lt"/>
                    <a:ea typeface="+mn-ea"/>
                    <a:cs typeface="+mn-cs"/>
                  </a:defRPr>
                </a:pPr>
                <a:endParaRPr lang="en-US"/>
              </a:p>
            </c:txPr>
            <c:dLblPos val="in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'Non-target. Finanacial'!$I$54:$I$59</c:f>
              <c:strCache>
                <c:ptCount val="6"/>
                <c:pt idx="0">
                  <c:v>2017-18</c:v>
                </c:pt>
                <c:pt idx="1">
                  <c:v>2018-19</c:v>
                </c:pt>
                <c:pt idx="2">
                  <c:v>2019-20</c:v>
                </c:pt>
                <c:pt idx="3">
                  <c:v>2020-21</c:v>
                </c:pt>
                <c:pt idx="4">
                  <c:v>2021-22</c:v>
                </c:pt>
                <c:pt idx="5">
                  <c:v>2022-23</c:v>
                </c:pt>
              </c:strCache>
            </c:strRef>
          </c:cat>
          <c:val>
            <c:numRef>
              <c:f>'Non-target. Finanacial'!$J$54:$J$59</c:f>
              <c:numCache>
                <c:formatCode>General</c:formatCode>
                <c:ptCount val="6"/>
                <c:pt idx="0">
                  <c:v>170</c:v>
                </c:pt>
                <c:pt idx="1">
                  <c:v>230</c:v>
                </c:pt>
                <c:pt idx="2">
                  <c:v>146</c:v>
                </c:pt>
                <c:pt idx="3">
                  <c:v>125</c:v>
                </c:pt>
                <c:pt idx="4">
                  <c:v>111</c:v>
                </c:pt>
                <c:pt idx="5">
                  <c:v>58</c:v>
                </c:pt>
              </c:numCache>
            </c:numRef>
          </c:val>
          <c:extLst xmlns:c15="http://schemas.microsoft.com/office/drawing/2012/chart">
            <c:ext xmlns:c16="http://schemas.microsoft.com/office/drawing/2014/chart" uri="{C3380CC4-5D6E-409C-BE32-E72D297353CC}">
              <c16:uniqueId val="{00000000-DA5D-4236-8530-579AC664D6DB}"/>
            </c:ext>
          </c:extLst>
        </c:ser>
        <c:dLbls>
          <c:dLblPos val="inEnd"/>
          <c:showLegendKey val="0"/>
          <c:showVal val="1"/>
          <c:showCatName val="0"/>
          <c:showSerName val="0"/>
          <c:showPercent val="0"/>
          <c:showBubbleSize val="0"/>
        </c:dLbls>
        <c:gapWidth val="60"/>
        <c:overlap val="-16"/>
        <c:axId val="1166463695"/>
        <c:axId val="1166473679"/>
        <c:extLst>
          <c:ext xmlns:c15="http://schemas.microsoft.com/office/drawing/2012/chart" uri="{02D57815-91ED-43cb-92C2-25804820EDAC}">
            <c15:filteredBarSeries>
              <c15:ser>
                <c:idx val="1"/>
                <c:order val="1"/>
                <c:tx>
                  <c:strRef>
                    <c:extLst>
                      <c:ext uri="{02D57815-91ED-43cb-92C2-25804820EDAC}">
                        <c15:formulaRef>
                          <c15:sqref>'[1]Non-target'!$K$43</c15:sqref>
                        </c15:formulaRef>
                      </c:ext>
                    </c:extLst>
                    <c:strCache>
                      <c:ptCount val="1"/>
                      <c:pt idx="0">
                        <c:v>Non-target</c:v>
                      </c:pt>
                    </c:strCache>
                  </c:strRef>
                </c:tx>
                <c:spPr>
                  <a:solidFill>
                    <a:schemeClr val="accent2"/>
                  </a:solidFill>
                  <a:ln>
                    <a:noFill/>
                  </a:ln>
                  <a:effectLst/>
                </c:spPr>
                <c:invertIfNegative val="0"/>
                <c:dLbls>
                  <c:spPr>
                    <a:noFill/>
                    <a:ln>
                      <a:noFill/>
                    </a:ln>
                    <a:effectLst/>
                  </c:spPr>
                  <c:txPr>
                    <a:bodyPr rot="0" spcFirstLastPara="1" vertOverflow="ellipsis" vert="horz" wrap="square" anchor="ctr" anchorCtr="1"/>
                    <a:lstStyle/>
                    <a:p>
                      <a:pPr>
                        <a:defRPr sz="900" b="0" i="0" u="none" strike="noStrike" kern="1200" baseline="0">
                          <a:solidFill>
                            <a:schemeClr val="bg1"/>
                          </a:solidFill>
                          <a:latin typeface="+mn-lt"/>
                          <a:ea typeface="+mn-ea"/>
                          <a:cs typeface="+mn-cs"/>
                        </a:defRPr>
                      </a:pPr>
                      <a:endParaRPr lang="en-US"/>
                    </a:p>
                  </c:txPr>
                  <c:dLblPos val="inEnd"/>
                  <c:showLegendKey val="0"/>
                  <c:showVal val="1"/>
                  <c:showCatName val="0"/>
                  <c:showSerName val="0"/>
                  <c:showPercent val="0"/>
                  <c:showBubbleSize val="0"/>
                  <c:showLeaderLines val="0"/>
                  <c:extLst>
                    <c:ext uri="{CE6537A1-D6FC-4f65-9D91-7224C49458BB}">
                      <c15:showLeaderLines val="1"/>
                      <c15:leaderLines>
                        <c:spPr>
                          <a:ln w="9525" cap="flat" cmpd="sng" algn="ctr">
                            <a:solidFill>
                              <a:schemeClr val="tx1">
                                <a:lumMod val="35000"/>
                                <a:lumOff val="65000"/>
                              </a:schemeClr>
                            </a:solidFill>
                            <a:round/>
                          </a:ln>
                          <a:effectLst/>
                        </c:spPr>
                      </c15:leaderLines>
                    </c:ext>
                  </c:extLst>
                </c:dLbls>
                <c:cat>
                  <c:strRef>
                    <c:extLst>
                      <c:ext uri="{02D57815-91ED-43cb-92C2-25804820EDAC}">
                        <c15:formulaRef>
                          <c15:sqref>'Non-target. Finanacial'!$I$54:$I$59</c15:sqref>
                        </c15:formulaRef>
                      </c:ext>
                    </c:extLst>
                    <c:strCache>
                      <c:ptCount val="6"/>
                      <c:pt idx="0">
                        <c:v>2017-18</c:v>
                      </c:pt>
                      <c:pt idx="1">
                        <c:v>2018-19</c:v>
                      </c:pt>
                      <c:pt idx="2">
                        <c:v>2019-20</c:v>
                      </c:pt>
                      <c:pt idx="3">
                        <c:v>2020-21</c:v>
                      </c:pt>
                      <c:pt idx="4">
                        <c:v>2021-22</c:v>
                      </c:pt>
                      <c:pt idx="5">
                        <c:v>2022-23</c:v>
                      </c:pt>
                    </c:strCache>
                  </c:strRef>
                </c:cat>
                <c:val>
                  <c:numRef>
                    <c:extLst>
                      <c:ext uri="{02D57815-91ED-43cb-92C2-25804820EDAC}">
                        <c15:formulaRef>
                          <c15:sqref>'[1]Non-target'!$K$44:$K$49</c15:sqref>
                        </c15:formulaRef>
                      </c:ext>
                    </c:extLst>
                    <c:numCache>
                      <c:formatCode>General</c:formatCode>
                      <c:ptCount val="6"/>
                      <c:pt idx="0">
                        <c:v>197</c:v>
                      </c:pt>
                      <c:pt idx="1">
                        <c:v>174</c:v>
                      </c:pt>
                      <c:pt idx="2">
                        <c:v>177</c:v>
                      </c:pt>
                      <c:pt idx="3">
                        <c:v>146</c:v>
                      </c:pt>
                      <c:pt idx="4">
                        <c:v>162</c:v>
                      </c:pt>
                      <c:pt idx="5">
                        <c:v>98</c:v>
                      </c:pt>
                    </c:numCache>
                  </c:numRef>
                </c:val>
                <c:extLst>
                  <c:ext xmlns:c16="http://schemas.microsoft.com/office/drawing/2014/chart" uri="{C3380CC4-5D6E-409C-BE32-E72D297353CC}">
                    <c16:uniqueId val="{00000001-DA5D-4236-8530-579AC664D6DB}"/>
                  </c:ext>
                </c:extLst>
              </c15:ser>
            </c15:filteredBarSeries>
          </c:ext>
        </c:extLst>
      </c:barChart>
      <c:catAx>
        <c:axId val="1166463695"/>
        <c:scaling>
          <c:orientation val="minMax"/>
        </c:scaling>
        <c:delete val="0"/>
        <c:axPos val="b"/>
        <c:numFmt formatCode="General" sourceLinked="1"/>
        <c:majorTickMark val="none"/>
        <c:minorTickMark val="none"/>
        <c:tickLblPos val="nextTo"/>
        <c:spPr>
          <a:noFill/>
          <a:ln w="6350" cap="flat" cmpd="sng" algn="ctr">
            <a:solidFill>
              <a:schemeClr val="dk1"/>
            </a:solidFill>
            <a:prstDash val="solid"/>
            <a:miter lim="800000"/>
          </a:ln>
          <a:effectLst/>
        </c:spPr>
        <c:txPr>
          <a:bodyPr rot="-60000000" spcFirstLastPara="1" vertOverflow="ellipsis" vert="horz" wrap="square" anchor="ctr" anchorCtr="1"/>
          <a:lstStyle/>
          <a:p>
            <a:pPr>
              <a:defRPr sz="900" b="0" i="0" u="none" strike="noStrike" kern="1200" baseline="0">
                <a:solidFill>
                  <a:schemeClr val="dk1"/>
                </a:solidFill>
                <a:latin typeface="+mn-lt"/>
                <a:ea typeface="+mn-ea"/>
                <a:cs typeface="+mn-cs"/>
              </a:defRPr>
            </a:pPr>
            <a:endParaRPr lang="en-US"/>
          </a:p>
        </c:txPr>
        <c:crossAx val="1166473679"/>
        <c:crosses val="autoZero"/>
        <c:auto val="1"/>
        <c:lblAlgn val="ctr"/>
        <c:lblOffset val="100"/>
        <c:noMultiLvlLbl val="0"/>
      </c:catAx>
      <c:valAx>
        <c:axId val="1166473679"/>
        <c:scaling>
          <c:orientation val="minMax"/>
          <c:max val="250"/>
          <c:min val="0"/>
        </c:scaling>
        <c:delete val="1"/>
        <c:axPos val="l"/>
        <c:numFmt formatCode="General" sourceLinked="1"/>
        <c:majorTickMark val="none"/>
        <c:minorTickMark val="none"/>
        <c:tickLblPos val="nextTo"/>
        <c:crossAx val="1166463695"/>
        <c:crosses val="autoZero"/>
        <c:crossBetween val="between"/>
        <c:majorUnit val="50"/>
      </c:valAx>
      <c:spPr>
        <a:solidFill>
          <a:schemeClr val="bg1"/>
        </a:solidFill>
        <a:ln>
          <a:solidFill>
            <a:schemeClr val="bg1"/>
          </a:solidFill>
        </a:ln>
        <a:effectLst/>
      </c:spPr>
    </c:plotArea>
    <c:plotVisOnly val="1"/>
    <c:dispBlanksAs val="gap"/>
    <c:showDLblsOverMax val="0"/>
  </c:chart>
  <c:spPr>
    <a:solidFill>
      <a:schemeClr val="lt1"/>
    </a:solidFill>
    <a:ln w="12700" cap="flat" cmpd="sng" algn="ctr">
      <a:noFill/>
      <a:prstDash val="solid"/>
      <a:miter lim="800000"/>
    </a:ln>
    <a:effectLst/>
  </c:spPr>
  <c:txPr>
    <a:bodyPr/>
    <a:lstStyle/>
    <a:p>
      <a:pPr>
        <a:defRPr>
          <a:solidFill>
            <a:schemeClr val="dk1"/>
          </a:solidFill>
          <a:latin typeface="+mn-lt"/>
          <a:ea typeface="+mn-ea"/>
          <a:cs typeface="+mn-cs"/>
        </a:defRPr>
      </a:pPr>
      <a:endParaRPr lang="en-US"/>
    </a:p>
  </c:txPr>
  <c:externalData r:id="rId3">
    <c:autoUpdate val="0"/>
  </c:externalData>
  <c:userShapes r:id="rId4"/>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GB"/>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lnSpc>
                <a:spcPct val="80000"/>
              </a:lnSpc>
              <a:defRPr sz="1800" b="0" i="0" u="none" strike="noStrike" kern="1200" spc="0" baseline="0">
                <a:solidFill>
                  <a:schemeClr val="dk1"/>
                </a:solidFill>
                <a:latin typeface="+mn-lt"/>
                <a:ea typeface="+mn-ea"/>
                <a:cs typeface="+mn-cs"/>
              </a:defRPr>
            </a:pPr>
            <a:r>
              <a:rPr lang="en-AU" sz="1800" dirty="0"/>
              <a:t>Euthanasia: </a:t>
            </a:r>
            <a:r>
              <a:rPr lang="en-AU" sz="1800" u="sng" dirty="0"/>
              <a:t>Non-target </a:t>
            </a:r>
            <a:r>
              <a:rPr lang="en-AU" sz="1800" dirty="0"/>
              <a:t>suburbs                      (pop approx. 170,000)</a:t>
            </a:r>
          </a:p>
        </c:rich>
      </c:tx>
      <c:layout>
        <c:manualLayout>
          <c:xMode val="edge"/>
          <c:yMode val="edge"/>
          <c:x val="0.18917308820350248"/>
          <c:y val="5.6290547642045977E-3"/>
        </c:manualLayout>
      </c:layout>
      <c:overlay val="0"/>
      <c:spPr>
        <a:noFill/>
        <a:ln>
          <a:noFill/>
        </a:ln>
        <a:effectLst/>
      </c:spPr>
      <c:txPr>
        <a:bodyPr rot="0" spcFirstLastPara="1" vertOverflow="ellipsis" vert="horz" wrap="square" anchor="ctr" anchorCtr="1"/>
        <a:lstStyle/>
        <a:p>
          <a:pPr>
            <a:lnSpc>
              <a:spcPct val="80000"/>
            </a:lnSpc>
            <a:defRPr sz="1800" b="0" i="0" u="none" strike="noStrike" kern="1200" spc="0" baseline="0">
              <a:solidFill>
                <a:schemeClr val="dk1"/>
              </a:solidFill>
              <a:latin typeface="+mn-lt"/>
              <a:ea typeface="+mn-ea"/>
              <a:cs typeface="+mn-cs"/>
            </a:defRPr>
          </a:pPr>
          <a:endParaRPr lang="en-US"/>
        </a:p>
      </c:txPr>
    </c:title>
    <c:autoTitleDeleted val="0"/>
    <c:plotArea>
      <c:layout>
        <c:manualLayout>
          <c:layoutTarget val="inner"/>
          <c:xMode val="edge"/>
          <c:yMode val="edge"/>
          <c:x val="4.7526819918890184E-2"/>
          <c:y val="0.38427350111838471"/>
          <c:w val="0.92700090239970512"/>
          <c:h val="0.52274555556665903"/>
        </c:manualLayout>
      </c:layout>
      <c:barChart>
        <c:barDir val="col"/>
        <c:grouping val="clustered"/>
        <c:varyColors val="0"/>
        <c:ser>
          <c:idx val="1"/>
          <c:order val="1"/>
          <c:tx>
            <c:strRef>
              <c:f>'Non-target. Finanacial'!$K$53</c:f>
              <c:strCache>
                <c:ptCount val="1"/>
                <c:pt idx="0">
                  <c:v>Non-target</c:v>
                </c:pt>
              </c:strCache>
            </c:strRef>
          </c:tx>
          <c:spPr>
            <a:solidFill>
              <a:srgbClr val="FFCCCC"/>
            </a:solidFill>
            <a:ln>
              <a:noFill/>
            </a:ln>
            <a:effectLst/>
          </c:spPr>
          <c:invertIfNegative val="0"/>
          <c:dLbls>
            <c:spPr>
              <a:noFill/>
              <a:ln>
                <a:noFill/>
              </a:ln>
              <a:effectLst/>
            </c:spPr>
            <c:txPr>
              <a:bodyPr rot="0" spcFirstLastPara="1" vertOverflow="ellipsis" vert="horz" wrap="square" anchor="ctr" anchorCtr="1"/>
              <a:lstStyle/>
              <a:p>
                <a:pPr>
                  <a:defRPr sz="900" b="0" i="0" u="none" strike="noStrike" kern="1200" baseline="0">
                    <a:solidFill>
                      <a:schemeClr val="dk1"/>
                    </a:solidFill>
                    <a:latin typeface="+mn-lt"/>
                    <a:ea typeface="+mn-ea"/>
                    <a:cs typeface="+mn-cs"/>
                  </a:defRPr>
                </a:pPr>
                <a:endParaRPr lang="en-US"/>
              </a:p>
            </c:txPr>
            <c:dLblPos val="in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'Non-target. Finanacial'!$I$54:$I$59</c:f>
              <c:strCache>
                <c:ptCount val="6"/>
                <c:pt idx="0">
                  <c:v>2017-18</c:v>
                </c:pt>
                <c:pt idx="1">
                  <c:v>2018-19</c:v>
                </c:pt>
                <c:pt idx="2">
                  <c:v>2019-20</c:v>
                </c:pt>
                <c:pt idx="3">
                  <c:v>2020-21</c:v>
                </c:pt>
                <c:pt idx="4">
                  <c:v>2021-22</c:v>
                </c:pt>
                <c:pt idx="5">
                  <c:v>2022-23</c:v>
                </c:pt>
              </c:strCache>
            </c:strRef>
          </c:cat>
          <c:val>
            <c:numRef>
              <c:f>'Non-target. Finanacial'!$K$54:$K$59</c:f>
              <c:numCache>
                <c:formatCode>General</c:formatCode>
                <c:ptCount val="6"/>
                <c:pt idx="0">
                  <c:v>169</c:v>
                </c:pt>
                <c:pt idx="1">
                  <c:v>200</c:v>
                </c:pt>
                <c:pt idx="2">
                  <c:v>144</c:v>
                </c:pt>
                <c:pt idx="3">
                  <c:v>161</c:v>
                </c:pt>
                <c:pt idx="4">
                  <c:v>126</c:v>
                </c:pt>
                <c:pt idx="5">
                  <c:v>106</c:v>
                </c:pt>
              </c:numCache>
            </c:numRef>
          </c:val>
          <c:extLst>
            <c:ext xmlns:c16="http://schemas.microsoft.com/office/drawing/2014/chart" uri="{C3380CC4-5D6E-409C-BE32-E72D297353CC}">
              <c16:uniqueId val="{00000000-2E97-47D5-A02B-9177DDE5EAAB}"/>
            </c:ext>
          </c:extLst>
        </c:ser>
        <c:dLbls>
          <c:dLblPos val="outEnd"/>
          <c:showLegendKey val="0"/>
          <c:showVal val="1"/>
          <c:showCatName val="0"/>
          <c:showSerName val="0"/>
          <c:showPercent val="0"/>
          <c:showBubbleSize val="0"/>
        </c:dLbls>
        <c:gapWidth val="60"/>
        <c:overlap val="-16"/>
        <c:axId val="1166463695"/>
        <c:axId val="1166473679"/>
        <c:extLst>
          <c:ext xmlns:c15="http://schemas.microsoft.com/office/drawing/2012/chart" uri="{02D57815-91ED-43cb-92C2-25804820EDAC}">
            <c15:filteredBarSeries>
              <c15:ser>
                <c:idx val="0"/>
                <c:order val="0"/>
                <c:tx>
                  <c:strRef>
                    <c:extLst>
                      <c:ext uri="{02D57815-91ED-43cb-92C2-25804820EDAC}">
                        <c15:formulaRef>
                          <c15:sqref>'[1]Non-target'!$J$43</c15:sqref>
                        </c15:formulaRef>
                      </c:ext>
                    </c:extLst>
                    <c:strCache>
                      <c:ptCount val="1"/>
                      <c:pt idx="0">
                        <c:v>Target</c:v>
                      </c:pt>
                    </c:strCache>
                  </c:strRef>
                </c:tx>
                <c:spPr>
                  <a:solidFill>
                    <a:schemeClr val="accent1"/>
                  </a:solidFill>
                  <a:ln>
                    <a:noFill/>
                  </a:ln>
                  <a:effectLst/>
                </c:spPr>
                <c:invertIfNegative val="0"/>
                <c:dLbls>
                  <c:spPr>
                    <a:solidFill>
                      <a:schemeClr val="lt1"/>
                    </a:solidFill>
                    <a:ln>
                      <a:solidFill>
                        <a:srgbClr val="002060"/>
                      </a:solidFill>
                    </a:ln>
                    <a:effectLst/>
                  </c:spPr>
                  <c:txPr>
                    <a:bodyPr rot="0" spcFirstLastPara="1" vertOverflow="clip" horzOverflow="clip" vert="horz" wrap="square" lIns="36576" tIns="18288" rIns="36576" bIns="18288" anchor="ctr" anchorCtr="1">
                      <a:spAutoFit/>
                    </a:bodyPr>
                    <a:lstStyle/>
                    <a:p>
                      <a:pPr>
                        <a:defRPr sz="1000" b="0" i="0" u="none" strike="noStrike" kern="1200" baseline="0">
                          <a:solidFill>
                            <a:schemeClr val="tx1"/>
                          </a:solidFill>
                          <a:latin typeface="+mn-lt"/>
                          <a:ea typeface="+mn-ea"/>
                          <a:cs typeface="+mn-cs"/>
                        </a:defRPr>
                      </a:pPr>
                      <a:endParaRPr lang="en-US"/>
                    </a:p>
                  </c:txPr>
                  <c:dLblPos val="outEnd"/>
                  <c:showLegendKey val="0"/>
                  <c:showVal val="1"/>
                  <c:showCatName val="0"/>
                  <c:showSerName val="0"/>
                  <c:showPercent val="0"/>
                  <c:showBubbleSize val="0"/>
                  <c:showLeaderLines val="0"/>
                  <c:extLst>
                    <c:ext uri="{CE6537A1-D6FC-4f65-9D91-7224C49458BB}">
                      <c15:spPr xmlns:c15="http://schemas.microsoft.com/office/drawing/2012/chart">
                        <a:prstGeom prst="flowChartConnector">
                          <a:avLst/>
                        </a:prstGeom>
                        <a:noFill/>
                        <a:ln>
                          <a:noFill/>
                        </a:ln>
                      </c15:spPr>
                      <c15:showLeaderLines val="1"/>
                      <c15:leaderLines>
                        <c:spPr>
                          <a:ln w="9525" cap="flat" cmpd="sng" algn="ctr">
                            <a:solidFill>
                              <a:schemeClr val="tx1">
                                <a:lumMod val="35000"/>
                                <a:lumOff val="65000"/>
                              </a:schemeClr>
                            </a:solidFill>
                            <a:round/>
                          </a:ln>
                          <a:effectLst/>
                        </c:spPr>
                      </c15:leaderLines>
                    </c:ext>
                  </c:extLst>
                </c:dLbls>
                <c:cat>
                  <c:strRef>
                    <c:extLst>
                      <c:ext uri="{02D57815-91ED-43cb-92C2-25804820EDAC}">
                        <c15:formulaRef>
                          <c15:sqref>'Non-target. Finanacial'!$I$54:$I$59</c15:sqref>
                        </c15:formulaRef>
                      </c:ext>
                    </c:extLst>
                    <c:strCache>
                      <c:ptCount val="6"/>
                      <c:pt idx="0">
                        <c:v>2017-18</c:v>
                      </c:pt>
                      <c:pt idx="1">
                        <c:v>2018-19</c:v>
                      </c:pt>
                      <c:pt idx="2">
                        <c:v>2019-20</c:v>
                      </c:pt>
                      <c:pt idx="3">
                        <c:v>2020-21</c:v>
                      </c:pt>
                      <c:pt idx="4">
                        <c:v>2021-22</c:v>
                      </c:pt>
                      <c:pt idx="5">
                        <c:v>2022-23</c:v>
                      </c:pt>
                    </c:strCache>
                  </c:strRef>
                </c:cat>
                <c:val>
                  <c:numRef>
                    <c:extLst>
                      <c:ext uri="{02D57815-91ED-43cb-92C2-25804820EDAC}">
                        <c15:formulaRef>
                          <c15:sqref>'[1]Non-target'!$J$44:$J$49</c15:sqref>
                        </c15:formulaRef>
                      </c:ext>
                    </c:extLst>
                    <c:numCache>
                      <c:formatCode>General</c:formatCode>
                      <c:ptCount val="6"/>
                      <c:pt idx="0">
                        <c:v>235</c:v>
                      </c:pt>
                      <c:pt idx="1">
                        <c:v>205</c:v>
                      </c:pt>
                      <c:pt idx="2">
                        <c:v>199</c:v>
                      </c:pt>
                      <c:pt idx="3">
                        <c:v>121</c:v>
                      </c:pt>
                      <c:pt idx="4">
                        <c:v>134</c:v>
                      </c:pt>
                      <c:pt idx="5">
                        <c:v>57</c:v>
                      </c:pt>
                    </c:numCache>
                  </c:numRef>
                </c:val>
                <c:extLst>
                  <c:ext xmlns:c16="http://schemas.microsoft.com/office/drawing/2014/chart" uri="{C3380CC4-5D6E-409C-BE32-E72D297353CC}">
                    <c16:uniqueId val="{00000001-2E97-47D5-A02B-9177DDE5EAAB}"/>
                  </c:ext>
                </c:extLst>
              </c15:ser>
            </c15:filteredBarSeries>
          </c:ext>
        </c:extLst>
      </c:barChart>
      <c:catAx>
        <c:axId val="1166463695"/>
        <c:scaling>
          <c:orientation val="minMax"/>
        </c:scaling>
        <c:delete val="0"/>
        <c:axPos val="b"/>
        <c:numFmt formatCode="General" sourceLinked="1"/>
        <c:majorTickMark val="none"/>
        <c:minorTickMark val="none"/>
        <c:tickLblPos val="nextTo"/>
        <c:spPr>
          <a:noFill/>
          <a:ln w="6350" cap="flat" cmpd="sng" algn="ctr">
            <a:solidFill>
              <a:schemeClr val="dk1"/>
            </a:solidFill>
            <a:prstDash val="solid"/>
            <a:miter lim="800000"/>
          </a:ln>
          <a:effectLst/>
        </c:spPr>
        <c:txPr>
          <a:bodyPr rot="-60000000" spcFirstLastPara="1" vertOverflow="ellipsis" vert="horz" wrap="square" anchor="ctr" anchorCtr="1"/>
          <a:lstStyle/>
          <a:p>
            <a:pPr>
              <a:defRPr sz="900" b="0" i="0" u="none" strike="noStrike" kern="1200" baseline="0">
                <a:solidFill>
                  <a:schemeClr val="dk1"/>
                </a:solidFill>
                <a:latin typeface="+mn-lt"/>
                <a:ea typeface="+mn-ea"/>
                <a:cs typeface="+mn-cs"/>
              </a:defRPr>
            </a:pPr>
            <a:endParaRPr lang="en-US"/>
          </a:p>
        </c:txPr>
        <c:crossAx val="1166473679"/>
        <c:crosses val="autoZero"/>
        <c:auto val="1"/>
        <c:lblAlgn val="ctr"/>
        <c:lblOffset val="100"/>
        <c:noMultiLvlLbl val="0"/>
      </c:catAx>
      <c:valAx>
        <c:axId val="1166473679"/>
        <c:scaling>
          <c:orientation val="minMax"/>
          <c:max val="200"/>
          <c:min val="0"/>
        </c:scaling>
        <c:delete val="1"/>
        <c:axPos val="l"/>
        <c:numFmt formatCode="General" sourceLinked="1"/>
        <c:majorTickMark val="none"/>
        <c:minorTickMark val="none"/>
        <c:tickLblPos val="nextTo"/>
        <c:crossAx val="1166463695"/>
        <c:crosses val="autoZero"/>
        <c:crossBetween val="between"/>
        <c:majorUnit val="100"/>
      </c:valAx>
      <c:spPr>
        <a:solidFill>
          <a:schemeClr val="bg1"/>
        </a:solidFill>
        <a:ln>
          <a:solidFill>
            <a:schemeClr val="bg1"/>
          </a:solidFill>
        </a:ln>
        <a:effectLst/>
      </c:spPr>
    </c:plotArea>
    <c:plotVisOnly val="1"/>
    <c:dispBlanksAs val="gap"/>
    <c:showDLblsOverMax val="0"/>
  </c:chart>
  <c:spPr>
    <a:solidFill>
      <a:schemeClr val="lt1"/>
    </a:solidFill>
    <a:ln w="12700" cap="flat" cmpd="sng" algn="ctr">
      <a:noFill/>
      <a:prstDash val="solid"/>
      <a:miter lim="800000"/>
    </a:ln>
    <a:effectLst/>
  </c:spPr>
  <c:txPr>
    <a:bodyPr/>
    <a:lstStyle/>
    <a:p>
      <a:pPr>
        <a:defRPr>
          <a:solidFill>
            <a:schemeClr val="dk1"/>
          </a:solidFill>
          <a:latin typeface="+mn-lt"/>
          <a:ea typeface="+mn-ea"/>
          <a:cs typeface="+mn-cs"/>
        </a:defRPr>
      </a:pPr>
      <a:endParaRPr lang="en-US"/>
    </a:p>
  </c:txPr>
  <c:externalData r:id="rId3">
    <c:autoUpdate val="0"/>
  </c:externalData>
  <c:userShapes r:id="rId4"/>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GB"/>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lgn="r">
              <a:defRPr sz="1800" b="0" i="0" u="none" strike="noStrike" kern="1200" spc="0" baseline="0">
                <a:solidFill>
                  <a:schemeClr val="dk1"/>
                </a:solidFill>
                <a:latin typeface="+mn-lt"/>
                <a:ea typeface="+mn-ea"/>
                <a:cs typeface="+mn-cs"/>
              </a:defRPr>
            </a:pPr>
            <a:r>
              <a:rPr lang="en-AU" sz="1800"/>
              <a:t>Euthanasia: Redbank Plains</a:t>
            </a:r>
          </a:p>
        </c:rich>
      </c:tx>
      <c:layout>
        <c:manualLayout>
          <c:xMode val="edge"/>
          <c:yMode val="edge"/>
          <c:x val="0.27413718909003887"/>
          <c:y val="5.4913386971041081E-3"/>
        </c:manualLayout>
      </c:layout>
      <c:overlay val="0"/>
      <c:spPr>
        <a:noFill/>
        <a:ln>
          <a:noFill/>
        </a:ln>
        <a:effectLst/>
      </c:spPr>
      <c:txPr>
        <a:bodyPr rot="0" spcFirstLastPara="1" vertOverflow="ellipsis" vert="horz" wrap="square" anchor="ctr" anchorCtr="1"/>
        <a:lstStyle/>
        <a:p>
          <a:pPr algn="r">
            <a:defRPr sz="1800" b="0" i="0" u="none" strike="noStrike" kern="1200" spc="0" baseline="0">
              <a:solidFill>
                <a:schemeClr val="dk1"/>
              </a:solidFill>
              <a:latin typeface="+mn-lt"/>
              <a:ea typeface="+mn-ea"/>
              <a:cs typeface="+mn-cs"/>
            </a:defRPr>
          </a:pPr>
          <a:endParaRPr lang="en-US"/>
        </a:p>
      </c:txPr>
    </c:title>
    <c:autoTitleDeleted val="0"/>
    <c:plotArea>
      <c:layout>
        <c:manualLayout>
          <c:layoutTarget val="inner"/>
          <c:xMode val="edge"/>
          <c:yMode val="edge"/>
          <c:x val="2.5957163433881884E-2"/>
          <c:y val="0.24625310330338446"/>
          <c:w val="0.94808567313223624"/>
          <c:h val="0.63362986299271062"/>
        </c:manualLayout>
      </c:layout>
      <c:barChart>
        <c:barDir val="col"/>
        <c:grouping val="clustered"/>
        <c:varyColors val="0"/>
        <c:ser>
          <c:idx val="0"/>
          <c:order val="0"/>
          <c:tx>
            <c:strRef>
              <c:f>Ref!$E$154</c:f>
              <c:strCache>
                <c:ptCount val="1"/>
                <c:pt idx="0">
                  <c:v>Euthanased</c:v>
                </c:pt>
              </c:strCache>
            </c:strRef>
          </c:tx>
          <c:spPr>
            <a:solidFill>
              <a:schemeClr val="accent6">
                <a:lumMod val="60000"/>
                <a:lumOff val="40000"/>
              </a:schemeClr>
            </a:solidFill>
            <a:ln>
              <a:noFill/>
            </a:ln>
            <a:effectLst/>
          </c:spPr>
          <c:invertIfNegative val="0"/>
          <c:dLbls>
            <c:dLbl>
              <c:idx val="2"/>
              <c:layout>
                <c:manualLayout>
                  <c:x val="-4.7194842607057967E-3"/>
                  <c:y val="0.10021315021418588"/>
                </c:manualLayout>
              </c:layout>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5-A5A5-4D26-A5DF-90FBB0A7DFD8}"/>
                </c:ext>
              </c:extLst>
            </c:dLbl>
            <c:spPr>
              <a:noFill/>
              <a:ln>
                <a:noFill/>
              </a:ln>
              <a:effectLst/>
            </c:spPr>
            <c:txPr>
              <a:bodyPr rot="0" spcFirstLastPara="1" vertOverflow="ellipsis" vert="horz" wrap="square" anchor="ctr" anchorCtr="1"/>
              <a:lstStyle/>
              <a:p>
                <a:pPr>
                  <a:defRPr sz="900" b="0" i="0" u="none" strike="noStrike" kern="1200" baseline="0">
                    <a:solidFill>
                      <a:schemeClr val="dk1"/>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Ref!$B$155:$B$160</c:f>
              <c:strCache>
                <c:ptCount val="6"/>
                <c:pt idx="0">
                  <c:v>2017-18</c:v>
                </c:pt>
                <c:pt idx="1">
                  <c:v>2018-19</c:v>
                </c:pt>
                <c:pt idx="2">
                  <c:v>2019-20</c:v>
                </c:pt>
                <c:pt idx="3">
                  <c:v>2020-21</c:v>
                </c:pt>
                <c:pt idx="4">
                  <c:v>2021-22</c:v>
                </c:pt>
                <c:pt idx="5">
                  <c:v>2022-23</c:v>
                </c:pt>
              </c:strCache>
            </c:strRef>
          </c:cat>
          <c:val>
            <c:numRef>
              <c:f>Ref!$E$155:$E$160</c:f>
              <c:numCache>
                <c:formatCode>General</c:formatCode>
                <c:ptCount val="6"/>
                <c:pt idx="0">
                  <c:v>44</c:v>
                </c:pt>
                <c:pt idx="1">
                  <c:v>48</c:v>
                </c:pt>
                <c:pt idx="2">
                  <c:v>81</c:v>
                </c:pt>
                <c:pt idx="3">
                  <c:v>65</c:v>
                </c:pt>
                <c:pt idx="4">
                  <c:v>59</c:v>
                </c:pt>
                <c:pt idx="5">
                  <c:v>27</c:v>
                </c:pt>
              </c:numCache>
            </c:numRef>
          </c:val>
          <c:extLst>
            <c:ext xmlns:c16="http://schemas.microsoft.com/office/drawing/2014/chart" uri="{C3380CC4-5D6E-409C-BE32-E72D297353CC}">
              <c16:uniqueId val="{00000000-A5A5-4D26-A5DF-90FBB0A7DFD8}"/>
            </c:ext>
          </c:extLst>
        </c:ser>
        <c:dLbls>
          <c:dLblPos val="inEnd"/>
          <c:showLegendKey val="0"/>
          <c:showVal val="1"/>
          <c:showCatName val="0"/>
          <c:showSerName val="0"/>
          <c:showPercent val="0"/>
          <c:showBubbleSize val="0"/>
        </c:dLbls>
        <c:gapWidth val="70"/>
        <c:axId val="1847235359"/>
        <c:axId val="1847234527"/>
      </c:barChart>
      <c:lineChart>
        <c:grouping val="standard"/>
        <c:varyColors val="0"/>
        <c:dLbls>
          <c:showLegendKey val="0"/>
          <c:showVal val="0"/>
          <c:showCatName val="0"/>
          <c:showSerName val="0"/>
          <c:showPercent val="0"/>
          <c:showBubbleSize val="0"/>
        </c:dLbls>
        <c:marker val="1"/>
        <c:smooth val="0"/>
        <c:axId val="773992671"/>
        <c:axId val="773998911"/>
        <c:extLst>
          <c:ext xmlns:c15="http://schemas.microsoft.com/office/drawing/2012/chart" uri="{02D57815-91ED-43cb-92C2-25804820EDAC}">
            <c15:filteredLineSeries>
              <c15:ser>
                <c:idx val="1"/>
                <c:order val="1"/>
                <c:tx>
                  <c:strRef>
                    <c:extLst>
                      <c:ext uri="{02D57815-91ED-43cb-92C2-25804820EDAC}">
                        <c15:formulaRef>
                          <c15:sqref>Ref!$E$219</c15:sqref>
                        </c15:formulaRef>
                      </c:ext>
                    </c:extLst>
                    <c:strCache>
                      <c:ptCount val="1"/>
                      <c:pt idx="0">
                        <c:v>Desexed</c:v>
                      </c:pt>
                    </c:strCache>
                  </c:strRef>
                </c:tx>
                <c:spPr>
                  <a:ln w="28575" cap="rnd">
                    <a:solidFill>
                      <a:srgbClr val="008080"/>
                    </a:solidFill>
                    <a:round/>
                  </a:ln>
                  <a:effectLst/>
                </c:spPr>
                <c:marker>
                  <c:symbol val="circle"/>
                  <c:size val="8"/>
                  <c:spPr>
                    <a:solidFill>
                      <a:srgbClr val="008080"/>
                    </a:solidFill>
                    <a:ln w="9525">
                      <a:solidFill>
                        <a:srgbClr val="008080"/>
                      </a:solidFill>
                    </a:ln>
                    <a:effectLst/>
                  </c:spPr>
                </c:marker>
                <c:dLbls>
                  <c:dLbl>
                    <c:idx val="0"/>
                    <c:delete val="1"/>
                    <c:extLst>
                      <c:ext uri="{CE6537A1-D6FC-4f65-9D91-7224C49458BB}"/>
                      <c:ext xmlns:c16="http://schemas.microsoft.com/office/drawing/2014/chart" uri="{C3380CC4-5D6E-409C-BE32-E72D297353CC}">
                        <c16:uniqueId val="{00000001-A5A5-4D26-A5DF-90FBB0A7DFD8}"/>
                      </c:ext>
                    </c:extLst>
                  </c:dLbl>
                  <c:dLbl>
                    <c:idx val="1"/>
                    <c:delete val="1"/>
                    <c:extLst>
                      <c:ext uri="{CE6537A1-D6FC-4f65-9D91-7224C49458BB}"/>
                      <c:ext xmlns:c16="http://schemas.microsoft.com/office/drawing/2014/chart" uri="{C3380CC4-5D6E-409C-BE32-E72D297353CC}">
                        <c16:uniqueId val="{00000002-A5A5-4D26-A5DF-90FBB0A7DFD8}"/>
                      </c:ext>
                    </c:extLst>
                  </c:dLbl>
                  <c:dLbl>
                    <c:idx val="2"/>
                    <c:delete val="1"/>
                    <c:extLst>
                      <c:ext uri="{CE6537A1-D6FC-4f65-9D91-7224C49458BB}"/>
                      <c:ext xmlns:c16="http://schemas.microsoft.com/office/drawing/2014/chart" uri="{C3380CC4-5D6E-409C-BE32-E72D297353CC}">
                        <c16:uniqueId val="{00000003-A5A5-4D26-A5DF-90FBB0A7DFD8}"/>
                      </c:ext>
                    </c:extLst>
                  </c:dLbl>
                  <c:spPr>
                    <a:solidFill>
                      <a:schemeClr val="lt1"/>
                    </a:solidFill>
                    <a:ln w="19050">
                      <a:solidFill>
                        <a:srgbClr val="008080"/>
                      </a:solidFill>
                    </a:ln>
                    <a:effectLst/>
                  </c:spPr>
                  <c:txPr>
                    <a:bodyPr rot="0" spcFirstLastPara="1" vertOverflow="clip" horzOverflow="clip" vert="horz" wrap="square" lIns="36576" tIns="18288" rIns="36576" bIns="18288" anchor="ctr" anchorCtr="1">
                      <a:spAutoFit/>
                    </a:bodyPr>
                    <a:lstStyle/>
                    <a:p>
                      <a:pPr>
                        <a:defRPr sz="1200" b="1" i="0" u="none" strike="noStrike" kern="1200" baseline="0">
                          <a:solidFill>
                            <a:srgbClr val="008080"/>
                          </a:solidFill>
                          <a:latin typeface="+mn-lt"/>
                          <a:ea typeface="+mn-ea"/>
                          <a:cs typeface="+mn-cs"/>
                        </a:defRPr>
                      </a:pPr>
                      <a:endParaRPr lang="en-US"/>
                    </a:p>
                  </c:txPr>
                  <c:dLblPos val="ctr"/>
                  <c:showLegendKey val="0"/>
                  <c:showVal val="1"/>
                  <c:showCatName val="0"/>
                  <c:showSerName val="0"/>
                  <c:showPercent val="0"/>
                  <c:showBubbleSize val="0"/>
                  <c:showLeaderLines val="0"/>
                  <c:extLst>
                    <c:ext uri="{CE6537A1-D6FC-4f65-9D91-7224C49458BB}">
                      <c15:spPr xmlns:c15="http://schemas.microsoft.com/office/drawing/2012/chart">
                        <a:prstGeom prst="ellipse">
                          <a:avLst/>
                        </a:prstGeom>
                        <a:noFill/>
                        <a:ln>
                          <a:noFill/>
                        </a:ln>
                      </c15:spPr>
                      <c15:showLeaderLines val="1"/>
                      <c15:leaderLines>
                        <c:spPr>
                          <a:ln w="9525" cap="flat" cmpd="sng" algn="ctr">
                            <a:solidFill>
                              <a:schemeClr val="tx1">
                                <a:lumMod val="35000"/>
                                <a:lumOff val="65000"/>
                              </a:schemeClr>
                            </a:solidFill>
                            <a:round/>
                          </a:ln>
                          <a:effectLst/>
                        </c:spPr>
                      </c15:leaderLines>
                    </c:ext>
                  </c:extLst>
                </c:dLbls>
                <c:cat>
                  <c:strRef>
                    <c:extLst>
                      <c:ext uri="{02D57815-91ED-43cb-92C2-25804820EDAC}">
                        <c15:formulaRef>
                          <c15:sqref>Ref!$B$220:$C$224</c15:sqref>
                        </c15:formulaRef>
                      </c:ext>
                    </c:extLst>
                    <c:strCache>
                      <c:ptCount val="5"/>
                      <c:pt idx="0">
                        <c:v>2017-18</c:v>
                      </c:pt>
                      <c:pt idx="1">
                        <c:v>2018-19</c:v>
                      </c:pt>
                      <c:pt idx="2">
                        <c:v>2019-20</c:v>
                      </c:pt>
                      <c:pt idx="3">
                        <c:v>2020-21</c:v>
                      </c:pt>
                      <c:pt idx="4">
                        <c:v>2021-22</c:v>
                      </c:pt>
                    </c:strCache>
                  </c:strRef>
                </c:cat>
                <c:val>
                  <c:numRef>
                    <c:extLst>
                      <c:ext uri="{02D57815-91ED-43cb-92C2-25804820EDAC}">
                        <c15:formulaRef>
                          <c15:sqref>Ref!$E$220:$E$224</c15:sqref>
                        </c15:formulaRef>
                      </c:ext>
                    </c:extLst>
                    <c:numCache>
                      <c:formatCode>General</c:formatCode>
                      <c:ptCount val="5"/>
                      <c:pt idx="0">
                        <c:v>0</c:v>
                      </c:pt>
                      <c:pt idx="1">
                        <c:v>0</c:v>
                      </c:pt>
                      <c:pt idx="2">
                        <c:v>0</c:v>
                      </c:pt>
                      <c:pt idx="3">
                        <c:v>251</c:v>
                      </c:pt>
                      <c:pt idx="4">
                        <c:v>303</c:v>
                      </c:pt>
                    </c:numCache>
                  </c:numRef>
                </c:val>
                <c:smooth val="0"/>
                <c:extLst>
                  <c:ext xmlns:c16="http://schemas.microsoft.com/office/drawing/2014/chart" uri="{C3380CC4-5D6E-409C-BE32-E72D297353CC}">
                    <c16:uniqueId val="{00000004-A5A5-4D26-A5DF-90FBB0A7DFD8}"/>
                  </c:ext>
                </c:extLst>
              </c15:ser>
            </c15:filteredLineSeries>
          </c:ext>
        </c:extLst>
      </c:lineChart>
      <c:catAx>
        <c:axId val="1847235359"/>
        <c:scaling>
          <c:orientation val="minMax"/>
        </c:scaling>
        <c:delete val="0"/>
        <c:axPos val="b"/>
        <c:numFmt formatCode="General" sourceLinked="1"/>
        <c:majorTickMark val="none"/>
        <c:minorTickMark val="none"/>
        <c:tickLblPos val="nextTo"/>
        <c:spPr>
          <a:noFill/>
          <a:ln w="9525" cap="flat" cmpd="sng" algn="ctr">
            <a:solidFill>
              <a:schemeClr val="tx1"/>
            </a:solidFill>
            <a:round/>
          </a:ln>
          <a:effectLst/>
        </c:spPr>
        <c:txPr>
          <a:bodyPr rot="-60000000" spcFirstLastPara="1" vertOverflow="ellipsis" vert="horz" wrap="square" anchor="ctr" anchorCtr="1"/>
          <a:lstStyle/>
          <a:p>
            <a:pPr>
              <a:defRPr sz="900" b="0" i="0" u="none" strike="noStrike" kern="1200" baseline="0">
                <a:solidFill>
                  <a:schemeClr val="dk1"/>
                </a:solidFill>
                <a:latin typeface="+mn-lt"/>
                <a:ea typeface="+mn-ea"/>
                <a:cs typeface="+mn-cs"/>
              </a:defRPr>
            </a:pPr>
            <a:endParaRPr lang="en-US"/>
          </a:p>
        </c:txPr>
        <c:crossAx val="1847234527"/>
        <c:crosses val="autoZero"/>
        <c:auto val="1"/>
        <c:lblAlgn val="ctr"/>
        <c:lblOffset val="100"/>
        <c:noMultiLvlLbl val="0"/>
      </c:catAx>
      <c:valAx>
        <c:axId val="1847234527"/>
        <c:scaling>
          <c:orientation val="minMax"/>
          <c:max val="100"/>
        </c:scaling>
        <c:delete val="1"/>
        <c:axPos val="l"/>
        <c:numFmt formatCode="General" sourceLinked="1"/>
        <c:majorTickMark val="out"/>
        <c:minorTickMark val="none"/>
        <c:tickLblPos val="nextTo"/>
        <c:crossAx val="1847235359"/>
        <c:crosses val="autoZero"/>
        <c:crossBetween val="between"/>
      </c:valAx>
      <c:valAx>
        <c:axId val="773998911"/>
        <c:scaling>
          <c:orientation val="minMax"/>
          <c:max val="320"/>
          <c:min val="0"/>
        </c:scaling>
        <c:delete val="1"/>
        <c:axPos val="r"/>
        <c:numFmt formatCode="General" sourceLinked="1"/>
        <c:majorTickMark val="out"/>
        <c:minorTickMark val="none"/>
        <c:tickLblPos val="nextTo"/>
        <c:crossAx val="773992671"/>
        <c:crosses val="max"/>
        <c:crossBetween val="between"/>
      </c:valAx>
      <c:catAx>
        <c:axId val="773992671"/>
        <c:scaling>
          <c:orientation val="minMax"/>
        </c:scaling>
        <c:delete val="1"/>
        <c:axPos val="t"/>
        <c:numFmt formatCode="General" sourceLinked="1"/>
        <c:majorTickMark val="out"/>
        <c:minorTickMark val="none"/>
        <c:tickLblPos val="nextTo"/>
        <c:crossAx val="773998911"/>
        <c:crosses val="max"/>
        <c:auto val="1"/>
        <c:lblAlgn val="ctr"/>
        <c:lblOffset val="100"/>
        <c:noMultiLvlLbl val="0"/>
      </c:catAx>
      <c:spPr>
        <a:noFill/>
        <a:ln>
          <a:noFill/>
        </a:ln>
        <a:effectLst/>
      </c:spPr>
    </c:plotArea>
    <c:plotVisOnly val="1"/>
    <c:dispBlanksAs val="gap"/>
    <c:showDLblsOverMax val="0"/>
  </c:chart>
  <c:spPr>
    <a:solidFill>
      <a:schemeClr val="lt1"/>
    </a:solidFill>
    <a:ln w="12700" cap="flat" cmpd="sng" algn="ctr">
      <a:noFill/>
      <a:prstDash val="solid"/>
      <a:miter lim="800000"/>
    </a:ln>
    <a:effectLst/>
  </c:spPr>
  <c:txPr>
    <a:bodyPr/>
    <a:lstStyle/>
    <a:p>
      <a:pPr>
        <a:defRPr>
          <a:solidFill>
            <a:schemeClr val="dk1"/>
          </a:solidFill>
          <a:latin typeface="+mn-lt"/>
          <a:ea typeface="+mn-ea"/>
          <a:cs typeface="+mn-cs"/>
        </a:defRPr>
      </a:pPr>
      <a:endParaRPr lang="en-US"/>
    </a:p>
  </c:txPr>
  <c:externalData r:id="rId3">
    <c:autoUpdate val="0"/>
  </c:externalData>
  <c:userShapes r:id="rId4"/>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GB"/>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800" b="0" i="0" u="none" strike="noStrike" kern="1200" spc="0" baseline="0">
                <a:solidFill>
                  <a:schemeClr val="dk1"/>
                </a:solidFill>
                <a:latin typeface="+mn-lt"/>
                <a:ea typeface="+mn-ea"/>
                <a:cs typeface="+mn-cs"/>
              </a:defRPr>
            </a:pPr>
            <a:r>
              <a:rPr lang="en-AU" sz="1800" dirty="0"/>
              <a:t>Euthanasia: Rosewood (pop 3,263) </a:t>
            </a:r>
          </a:p>
        </c:rich>
      </c:tx>
      <c:layout>
        <c:manualLayout>
          <c:xMode val="edge"/>
          <c:yMode val="edge"/>
          <c:x val="0.13742942858539448"/>
          <c:y val="2.3002445866369917E-2"/>
        </c:manualLayout>
      </c:layout>
      <c:overlay val="0"/>
      <c:spPr>
        <a:noFill/>
        <a:ln>
          <a:noFill/>
        </a:ln>
        <a:effectLst/>
      </c:spPr>
      <c:txPr>
        <a:bodyPr rot="0" spcFirstLastPara="1" vertOverflow="ellipsis" vert="horz" wrap="square" anchor="ctr" anchorCtr="1"/>
        <a:lstStyle/>
        <a:p>
          <a:pPr>
            <a:defRPr sz="1800" b="0" i="0" u="none" strike="noStrike" kern="1200" spc="0" baseline="0">
              <a:solidFill>
                <a:schemeClr val="dk1"/>
              </a:solidFill>
              <a:latin typeface="+mn-lt"/>
              <a:ea typeface="+mn-ea"/>
              <a:cs typeface="+mn-cs"/>
            </a:defRPr>
          </a:pPr>
          <a:endParaRPr lang="en-US"/>
        </a:p>
      </c:txPr>
    </c:title>
    <c:autoTitleDeleted val="0"/>
    <c:plotArea>
      <c:layout/>
      <c:barChart>
        <c:barDir val="col"/>
        <c:grouping val="clustered"/>
        <c:varyColors val="0"/>
        <c:ser>
          <c:idx val="0"/>
          <c:order val="0"/>
          <c:tx>
            <c:strRef>
              <c:f>Ref!$F$154</c:f>
              <c:strCache>
                <c:ptCount val="1"/>
                <c:pt idx="0">
                  <c:v>Euthanased</c:v>
                </c:pt>
              </c:strCache>
            </c:strRef>
          </c:tx>
          <c:spPr>
            <a:solidFill>
              <a:schemeClr val="accent4">
                <a:lumMod val="60000"/>
                <a:lumOff val="40000"/>
              </a:schemeClr>
            </a:solidFill>
            <a:ln>
              <a:noFill/>
            </a:ln>
            <a:effectLst/>
          </c:spPr>
          <c:invertIfNegative val="0"/>
          <c:dLbls>
            <c:spPr>
              <a:noFill/>
              <a:ln>
                <a:noFill/>
              </a:ln>
              <a:effectLst/>
            </c:spPr>
            <c:txPr>
              <a:bodyPr rot="0" spcFirstLastPara="1" vertOverflow="ellipsis" vert="horz" wrap="square" anchor="ctr" anchorCtr="1"/>
              <a:lstStyle/>
              <a:p>
                <a:pPr>
                  <a:defRPr sz="900" b="0" i="0" u="none" strike="noStrike" kern="1200" baseline="0">
                    <a:solidFill>
                      <a:schemeClr val="dk1"/>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Ref!$B$155:$B$160</c:f>
              <c:strCache>
                <c:ptCount val="6"/>
                <c:pt idx="0">
                  <c:v>2017-18</c:v>
                </c:pt>
                <c:pt idx="1">
                  <c:v>2018-19</c:v>
                </c:pt>
                <c:pt idx="2">
                  <c:v>2019-20</c:v>
                </c:pt>
                <c:pt idx="3">
                  <c:v>2020-21</c:v>
                </c:pt>
                <c:pt idx="4">
                  <c:v>2021-22</c:v>
                </c:pt>
                <c:pt idx="5">
                  <c:v>2022-23</c:v>
                </c:pt>
              </c:strCache>
            </c:strRef>
          </c:cat>
          <c:val>
            <c:numRef>
              <c:f>Ref!$F$155:$F$160</c:f>
              <c:numCache>
                <c:formatCode>General</c:formatCode>
                <c:ptCount val="6"/>
                <c:pt idx="0">
                  <c:v>16</c:v>
                </c:pt>
                <c:pt idx="1">
                  <c:v>18</c:v>
                </c:pt>
                <c:pt idx="2">
                  <c:v>4</c:v>
                </c:pt>
                <c:pt idx="3">
                  <c:v>0</c:v>
                </c:pt>
                <c:pt idx="4">
                  <c:v>2</c:v>
                </c:pt>
                <c:pt idx="5">
                  <c:v>2</c:v>
                </c:pt>
              </c:numCache>
            </c:numRef>
          </c:val>
          <c:extLst>
            <c:ext xmlns:c16="http://schemas.microsoft.com/office/drawing/2014/chart" uri="{C3380CC4-5D6E-409C-BE32-E72D297353CC}">
              <c16:uniqueId val="{00000000-9A87-453D-8845-0B32A0E7B95E}"/>
            </c:ext>
          </c:extLst>
        </c:ser>
        <c:dLbls>
          <c:dLblPos val="outEnd"/>
          <c:showLegendKey val="0"/>
          <c:showVal val="1"/>
          <c:showCatName val="0"/>
          <c:showSerName val="0"/>
          <c:showPercent val="0"/>
          <c:showBubbleSize val="0"/>
        </c:dLbls>
        <c:gapWidth val="70"/>
        <c:axId val="1405217167"/>
        <c:axId val="1405225487"/>
      </c:barChart>
      <c:lineChart>
        <c:grouping val="standard"/>
        <c:varyColors val="0"/>
        <c:dLbls>
          <c:showLegendKey val="0"/>
          <c:showVal val="0"/>
          <c:showCatName val="0"/>
          <c:showSerName val="0"/>
          <c:showPercent val="0"/>
          <c:showBubbleSize val="0"/>
        </c:dLbls>
        <c:marker val="1"/>
        <c:smooth val="0"/>
        <c:axId val="524710799"/>
        <c:axId val="524744911"/>
        <c:extLst>
          <c:ext xmlns:c15="http://schemas.microsoft.com/office/drawing/2012/chart" uri="{02D57815-91ED-43cb-92C2-25804820EDAC}">
            <c15:filteredLineSeries>
              <c15:ser>
                <c:idx val="1"/>
                <c:order val="1"/>
                <c:tx>
                  <c:strRef>
                    <c:extLst>
                      <c:ext uri="{02D57815-91ED-43cb-92C2-25804820EDAC}">
                        <c15:formulaRef>
                          <c15:sqref>Ref!$F$219</c15:sqref>
                        </c15:formulaRef>
                      </c:ext>
                    </c:extLst>
                    <c:strCache>
                      <c:ptCount val="1"/>
                      <c:pt idx="0">
                        <c:v>Desexed</c:v>
                      </c:pt>
                    </c:strCache>
                  </c:strRef>
                </c:tx>
                <c:spPr>
                  <a:ln w="28575" cap="rnd">
                    <a:solidFill>
                      <a:srgbClr val="008080"/>
                    </a:solidFill>
                    <a:round/>
                  </a:ln>
                  <a:effectLst/>
                </c:spPr>
                <c:marker>
                  <c:symbol val="circle"/>
                  <c:size val="8"/>
                  <c:spPr>
                    <a:solidFill>
                      <a:srgbClr val="008080"/>
                    </a:solidFill>
                    <a:ln w="9525">
                      <a:solidFill>
                        <a:srgbClr val="008080"/>
                      </a:solidFill>
                    </a:ln>
                    <a:effectLst/>
                  </c:spPr>
                </c:marker>
                <c:dLbls>
                  <c:dLbl>
                    <c:idx val="0"/>
                    <c:delete val="1"/>
                    <c:extLst>
                      <c:ext uri="{CE6537A1-D6FC-4f65-9D91-7224C49458BB}"/>
                      <c:ext xmlns:c16="http://schemas.microsoft.com/office/drawing/2014/chart" uri="{C3380CC4-5D6E-409C-BE32-E72D297353CC}">
                        <c16:uniqueId val="{00000001-9A87-453D-8845-0B32A0E7B95E}"/>
                      </c:ext>
                    </c:extLst>
                  </c:dLbl>
                  <c:dLbl>
                    <c:idx val="1"/>
                    <c:delete val="1"/>
                    <c:extLst>
                      <c:ext uri="{CE6537A1-D6FC-4f65-9D91-7224C49458BB}"/>
                      <c:ext xmlns:c16="http://schemas.microsoft.com/office/drawing/2014/chart" uri="{C3380CC4-5D6E-409C-BE32-E72D297353CC}">
                        <c16:uniqueId val="{00000002-9A87-453D-8845-0B32A0E7B95E}"/>
                      </c:ext>
                    </c:extLst>
                  </c:dLbl>
                  <c:dLbl>
                    <c:idx val="2"/>
                    <c:delete val="1"/>
                    <c:extLst>
                      <c:ext uri="{CE6537A1-D6FC-4f65-9D91-7224C49458BB}">
                        <c15:layout>
                          <c:manualLayout>
                            <c:w val="4.9237423805927626E-2"/>
                            <c:h val="0.10061551975136829"/>
                          </c:manualLayout>
                        </c15:layout>
                      </c:ext>
                      <c:ext xmlns:c16="http://schemas.microsoft.com/office/drawing/2014/chart" uri="{C3380CC4-5D6E-409C-BE32-E72D297353CC}">
                        <c16:uniqueId val="{00000003-9A87-453D-8845-0B32A0E7B95E}"/>
                      </c:ext>
                    </c:extLst>
                  </c:dLbl>
                  <c:spPr>
                    <a:solidFill>
                      <a:schemeClr val="lt1"/>
                    </a:solidFill>
                    <a:ln w="19050">
                      <a:solidFill>
                        <a:srgbClr val="008080"/>
                      </a:solidFill>
                    </a:ln>
                    <a:effectLst/>
                  </c:spPr>
                  <c:txPr>
                    <a:bodyPr rot="0" spcFirstLastPara="1" vertOverflow="clip" horzOverflow="clip" vert="horz" wrap="square" lIns="36576" tIns="18288" rIns="36576" bIns="18288" anchor="ctr" anchorCtr="1">
                      <a:spAutoFit/>
                    </a:bodyPr>
                    <a:lstStyle/>
                    <a:p>
                      <a:pPr>
                        <a:defRPr sz="1200" b="0" i="0" u="none" strike="noStrike" kern="1200" baseline="0">
                          <a:solidFill>
                            <a:srgbClr val="008080"/>
                          </a:solidFill>
                          <a:latin typeface="+mn-lt"/>
                          <a:ea typeface="+mn-ea"/>
                          <a:cs typeface="+mn-cs"/>
                        </a:defRPr>
                      </a:pPr>
                      <a:endParaRPr lang="en-US"/>
                    </a:p>
                  </c:txPr>
                  <c:dLblPos val="ctr"/>
                  <c:showLegendKey val="0"/>
                  <c:showVal val="1"/>
                  <c:showCatName val="0"/>
                  <c:showSerName val="0"/>
                  <c:showPercent val="0"/>
                  <c:showBubbleSize val="0"/>
                  <c:showLeaderLines val="0"/>
                  <c:extLst>
                    <c:ext uri="{CE6537A1-D6FC-4f65-9D91-7224C49458BB}">
                      <c15:spPr xmlns:c15="http://schemas.microsoft.com/office/drawing/2012/chart">
                        <a:prstGeom prst="ellipse">
                          <a:avLst/>
                        </a:prstGeom>
                        <a:noFill/>
                        <a:ln>
                          <a:noFill/>
                        </a:ln>
                      </c15:spPr>
                      <c15:showLeaderLines val="1"/>
                      <c15:leaderLines>
                        <c:spPr>
                          <a:ln w="9525" cap="flat" cmpd="sng" algn="ctr">
                            <a:solidFill>
                              <a:schemeClr val="tx1">
                                <a:lumMod val="35000"/>
                                <a:lumOff val="65000"/>
                              </a:schemeClr>
                            </a:solidFill>
                            <a:round/>
                          </a:ln>
                          <a:effectLst/>
                        </c:spPr>
                      </c15:leaderLines>
                    </c:ext>
                  </c:extLst>
                </c:dLbls>
                <c:cat>
                  <c:strRef>
                    <c:extLst>
                      <c:ext uri="{02D57815-91ED-43cb-92C2-25804820EDAC}">
                        <c15:formulaRef>
                          <c15:sqref>Ref!$B$220:$C$224</c15:sqref>
                        </c15:formulaRef>
                      </c:ext>
                    </c:extLst>
                    <c:strCache>
                      <c:ptCount val="5"/>
                      <c:pt idx="0">
                        <c:v>2017-18</c:v>
                      </c:pt>
                      <c:pt idx="1">
                        <c:v>2018-19</c:v>
                      </c:pt>
                      <c:pt idx="2">
                        <c:v>2019-20</c:v>
                      </c:pt>
                      <c:pt idx="3">
                        <c:v>2020-21</c:v>
                      </c:pt>
                      <c:pt idx="4">
                        <c:v>2021-22</c:v>
                      </c:pt>
                    </c:strCache>
                  </c:strRef>
                </c:cat>
                <c:val>
                  <c:numRef>
                    <c:extLst>
                      <c:ext uri="{02D57815-91ED-43cb-92C2-25804820EDAC}">
                        <c15:formulaRef>
                          <c15:sqref>Ref!$F$220:$F$224</c15:sqref>
                        </c15:formulaRef>
                      </c:ext>
                    </c:extLst>
                    <c:numCache>
                      <c:formatCode>General</c:formatCode>
                      <c:ptCount val="5"/>
                      <c:pt idx="0">
                        <c:v>0</c:v>
                      </c:pt>
                      <c:pt idx="1">
                        <c:v>0</c:v>
                      </c:pt>
                      <c:pt idx="2">
                        <c:v>0</c:v>
                      </c:pt>
                      <c:pt idx="3">
                        <c:v>93</c:v>
                      </c:pt>
                      <c:pt idx="4">
                        <c:v>119</c:v>
                      </c:pt>
                    </c:numCache>
                  </c:numRef>
                </c:val>
                <c:smooth val="0"/>
                <c:extLst>
                  <c:ext xmlns:c16="http://schemas.microsoft.com/office/drawing/2014/chart" uri="{C3380CC4-5D6E-409C-BE32-E72D297353CC}">
                    <c16:uniqueId val="{00000004-9A87-453D-8845-0B32A0E7B95E}"/>
                  </c:ext>
                </c:extLst>
              </c15:ser>
            </c15:filteredLineSeries>
          </c:ext>
        </c:extLst>
      </c:lineChart>
      <c:catAx>
        <c:axId val="1405217167"/>
        <c:scaling>
          <c:orientation val="minMax"/>
        </c:scaling>
        <c:delete val="0"/>
        <c:axPos val="b"/>
        <c:numFmt formatCode="General" sourceLinked="1"/>
        <c:majorTickMark val="none"/>
        <c:minorTickMark val="none"/>
        <c:tickLblPos val="nextTo"/>
        <c:spPr>
          <a:noFill/>
          <a:ln w="9525" cap="flat" cmpd="sng" algn="ctr">
            <a:solidFill>
              <a:schemeClr val="tx1"/>
            </a:solidFill>
            <a:round/>
          </a:ln>
          <a:effectLst/>
        </c:spPr>
        <c:txPr>
          <a:bodyPr rot="-60000000" spcFirstLastPara="1" vertOverflow="ellipsis" vert="horz" wrap="square" anchor="ctr" anchorCtr="1"/>
          <a:lstStyle/>
          <a:p>
            <a:pPr>
              <a:defRPr sz="900" b="0" i="0" u="none" strike="noStrike" kern="1200" baseline="0">
                <a:solidFill>
                  <a:schemeClr val="dk1"/>
                </a:solidFill>
                <a:latin typeface="+mn-lt"/>
                <a:ea typeface="+mn-ea"/>
                <a:cs typeface="+mn-cs"/>
              </a:defRPr>
            </a:pPr>
            <a:endParaRPr lang="en-US"/>
          </a:p>
        </c:txPr>
        <c:crossAx val="1405225487"/>
        <c:crosses val="autoZero"/>
        <c:auto val="1"/>
        <c:lblAlgn val="ctr"/>
        <c:lblOffset val="100"/>
        <c:noMultiLvlLbl val="0"/>
      </c:catAx>
      <c:valAx>
        <c:axId val="1405225487"/>
        <c:scaling>
          <c:orientation val="minMax"/>
          <c:max val="30"/>
        </c:scaling>
        <c:delete val="0"/>
        <c:axPos val="l"/>
        <c:numFmt formatCode="General" sourceLinked="1"/>
        <c:majorTickMark val="out"/>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dk1"/>
                </a:solidFill>
                <a:latin typeface="+mn-lt"/>
                <a:ea typeface="+mn-ea"/>
                <a:cs typeface="+mn-cs"/>
              </a:defRPr>
            </a:pPr>
            <a:endParaRPr lang="en-US"/>
          </a:p>
        </c:txPr>
        <c:crossAx val="1405217167"/>
        <c:crosses val="autoZero"/>
        <c:crossBetween val="between"/>
      </c:valAx>
      <c:valAx>
        <c:axId val="524744911"/>
        <c:scaling>
          <c:orientation val="minMax"/>
          <c:max val="120"/>
          <c:min val="0"/>
        </c:scaling>
        <c:delete val="1"/>
        <c:axPos val="r"/>
        <c:numFmt formatCode="General" sourceLinked="1"/>
        <c:majorTickMark val="out"/>
        <c:minorTickMark val="none"/>
        <c:tickLblPos val="nextTo"/>
        <c:crossAx val="524710799"/>
        <c:crosses val="max"/>
        <c:crossBetween val="between"/>
      </c:valAx>
      <c:catAx>
        <c:axId val="524710799"/>
        <c:scaling>
          <c:orientation val="minMax"/>
        </c:scaling>
        <c:delete val="1"/>
        <c:axPos val="t"/>
        <c:numFmt formatCode="General" sourceLinked="1"/>
        <c:majorTickMark val="out"/>
        <c:minorTickMark val="none"/>
        <c:tickLblPos val="nextTo"/>
        <c:crossAx val="524744911"/>
        <c:crosses val="max"/>
        <c:auto val="1"/>
        <c:lblAlgn val="ctr"/>
        <c:lblOffset val="100"/>
        <c:noMultiLvlLbl val="0"/>
      </c:catAx>
      <c:spPr>
        <a:noFill/>
        <a:ln>
          <a:noFill/>
        </a:ln>
        <a:effectLst/>
      </c:spPr>
    </c:plotArea>
    <c:plotVisOnly val="1"/>
    <c:dispBlanksAs val="gap"/>
    <c:showDLblsOverMax val="0"/>
  </c:chart>
  <c:spPr>
    <a:solidFill>
      <a:schemeClr val="lt1"/>
    </a:solidFill>
    <a:ln w="12700" cap="flat" cmpd="sng" algn="ctr">
      <a:noFill/>
      <a:prstDash val="solid"/>
      <a:miter lim="800000"/>
    </a:ln>
    <a:effectLst/>
  </c:spPr>
  <c:txPr>
    <a:bodyPr/>
    <a:lstStyle/>
    <a:p>
      <a:pPr>
        <a:defRPr>
          <a:solidFill>
            <a:schemeClr val="dk1"/>
          </a:solidFill>
          <a:latin typeface="+mn-lt"/>
          <a:ea typeface="+mn-ea"/>
          <a:cs typeface="+mn-cs"/>
        </a:defRPr>
      </a:pPr>
      <a:endParaRPr lang="en-US"/>
    </a:p>
  </c:txPr>
  <c:externalData r:id="rId3">
    <c:autoUpdate val="0"/>
  </c:externalData>
  <c:userShapes r:id="rId4"/>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drawings/drawing1.xml><?xml version="1.0" encoding="utf-8"?>
<c:userShapes xmlns:c="http://schemas.openxmlformats.org/drawingml/2006/chart">
  <cdr:relSizeAnchor xmlns:cdr="http://schemas.openxmlformats.org/drawingml/2006/chartDrawing">
    <cdr:from>
      <cdr:x>0.07002</cdr:x>
      <cdr:y>0.25907</cdr:y>
    </cdr:from>
    <cdr:to>
      <cdr:x>0.58197</cdr:x>
      <cdr:y>0.43091</cdr:y>
    </cdr:to>
    <cdr:sp macro="" textlink="">
      <cdr:nvSpPr>
        <cdr:cNvPr id="2" name="Left Brace 1">
          <a:extLst xmlns:a="http://schemas.openxmlformats.org/drawingml/2006/main">
            <a:ext uri="{FF2B5EF4-FFF2-40B4-BE49-F238E27FC236}">
              <a16:creationId xmlns:a16="http://schemas.microsoft.com/office/drawing/2014/main" id="{47D31D56-DEBB-6B9B-4D3F-A85EC5B1F5DD}"/>
            </a:ext>
          </a:extLst>
        </cdr:cNvPr>
        <cdr:cNvSpPr/>
      </cdr:nvSpPr>
      <cdr:spPr>
        <a:xfrm xmlns:a="http://schemas.openxmlformats.org/drawingml/2006/main" rot="5400000">
          <a:off x="1505226" y="-365655"/>
          <a:ext cx="505429" cy="2760712"/>
        </a:xfrm>
        <a:prstGeom xmlns:a="http://schemas.openxmlformats.org/drawingml/2006/main" prst="leftBrace">
          <a:avLst>
            <a:gd name="adj1" fmla="val 30891"/>
            <a:gd name="adj2" fmla="val 50690"/>
          </a:avLst>
        </a:prstGeom>
        <a:ln xmlns:a="http://schemas.openxmlformats.org/drawingml/2006/main" w="28575">
          <a:solidFill>
            <a:srgbClr val="FF0000"/>
          </a:solidFill>
          <a:headEnd w="lg" len="med"/>
        </a:ln>
      </cdr:spPr>
      <cdr:style>
        <a:lnRef xmlns:a="http://schemas.openxmlformats.org/drawingml/2006/main" idx="1">
          <a:schemeClr val="accent1"/>
        </a:lnRef>
        <a:fillRef xmlns:a="http://schemas.openxmlformats.org/drawingml/2006/main" idx="0">
          <a:schemeClr val="accent1"/>
        </a:fillRef>
        <a:effectRef xmlns:a="http://schemas.openxmlformats.org/drawingml/2006/main" idx="0">
          <a:schemeClr val="accent1"/>
        </a:effectRef>
        <a:fontRef xmlns:a="http://schemas.openxmlformats.org/drawingml/2006/main" idx="minor">
          <a:schemeClr val="tx1"/>
        </a:fontRef>
      </cdr:style>
      <cdr:txBody>
        <a:bodyPr xmlns:a="http://schemas.openxmlformats.org/drawingml/2006/main" vertOverflow="clip"/>
        <a:lstStyle xmlns:a="http://schemas.openxmlformats.org/drawingml/2006/main"/>
        <a:p xmlns:a="http://schemas.openxmlformats.org/drawingml/2006/main">
          <a:endParaRPr lang="en-US" dirty="0"/>
        </a:p>
      </cdr:txBody>
    </cdr:sp>
  </cdr:relSizeAnchor>
  <cdr:relSizeAnchor xmlns:cdr="http://schemas.openxmlformats.org/drawingml/2006/chartDrawing">
    <cdr:from>
      <cdr:x>0.14961</cdr:x>
      <cdr:y>0.1637</cdr:y>
    </cdr:from>
    <cdr:to>
      <cdr:x>0.63622</cdr:x>
      <cdr:y>0.26694</cdr:y>
    </cdr:to>
    <cdr:sp macro="" textlink="">
      <cdr:nvSpPr>
        <cdr:cNvPr id="3" name="TextBox 3">
          <a:extLst xmlns:a="http://schemas.openxmlformats.org/drawingml/2006/main">
            <a:ext uri="{FF2B5EF4-FFF2-40B4-BE49-F238E27FC236}">
              <a16:creationId xmlns:a16="http://schemas.microsoft.com/office/drawing/2014/main" id="{140616E3-9F4E-98C9-4E0E-727D86B28F82}"/>
            </a:ext>
          </a:extLst>
        </cdr:cNvPr>
        <cdr:cNvSpPr txBox="1"/>
      </cdr:nvSpPr>
      <cdr:spPr>
        <a:xfrm xmlns:a="http://schemas.openxmlformats.org/drawingml/2006/main">
          <a:off x="814959" y="536843"/>
          <a:ext cx="2650633" cy="338554"/>
        </a:xfrm>
        <a:prstGeom xmlns:a="http://schemas.openxmlformats.org/drawingml/2006/main" prst="rect">
          <a:avLst/>
        </a:prstGeom>
        <a:noFill xmlns:a="http://schemas.openxmlformats.org/drawingml/2006/main"/>
      </cdr:spPr>
      <cdr:txBody>
        <a:bodyPr xmlns:a="http://schemas.openxmlformats.org/drawingml/2006/main" wrap="square" rtlCol="0">
          <a:spAutoFit/>
        </a:bodyPr>
        <a:lstStyle xmlns:a="http://schemas.openxmlformats.org/drawingml/2006/main">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xmlns:a="http://schemas.openxmlformats.org/drawingml/2006/main">
          <a:r>
            <a:rPr lang="en-GB" sz="1600" b="1" dirty="0"/>
            <a:t>Mean Intake = 283</a:t>
          </a:r>
          <a:endParaRPr lang="en-AU" sz="1600" b="1" dirty="0"/>
        </a:p>
      </cdr:txBody>
    </cdr:sp>
  </cdr:relSizeAnchor>
  <cdr:relSizeAnchor xmlns:cdr="http://schemas.openxmlformats.org/drawingml/2006/chartDrawing">
    <cdr:from>
      <cdr:x>0.82216</cdr:x>
      <cdr:y>0.30115</cdr:y>
    </cdr:from>
    <cdr:to>
      <cdr:x>0.96656</cdr:x>
      <cdr:y>0.43718</cdr:y>
    </cdr:to>
    <cdr:sp macro="" textlink="">
      <cdr:nvSpPr>
        <cdr:cNvPr id="7" name="TextBox 11">
          <a:extLst xmlns:a="http://schemas.openxmlformats.org/drawingml/2006/main">
            <a:ext uri="{FF2B5EF4-FFF2-40B4-BE49-F238E27FC236}">
              <a16:creationId xmlns:a16="http://schemas.microsoft.com/office/drawing/2014/main" id="{1B8EEAB8-D132-06A8-54A2-B5A1E47846D6}"/>
            </a:ext>
          </a:extLst>
        </cdr:cNvPr>
        <cdr:cNvSpPr txBox="1"/>
      </cdr:nvSpPr>
      <cdr:spPr>
        <a:xfrm xmlns:a="http://schemas.openxmlformats.org/drawingml/2006/main">
          <a:off x="4433541" y="885737"/>
          <a:ext cx="778681" cy="400110"/>
        </a:xfrm>
        <a:prstGeom xmlns:a="http://schemas.openxmlformats.org/drawingml/2006/main" prst="rect">
          <a:avLst/>
        </a:prstGeom>
        <a:noFill xmlns:a="http://schemas.openxmlformats.org/drawingml/2006/main"/>
      </cdr:spPr>
      <cdr:txBody>
        <a:bodyPr xmlns:a="http://schemas.openxmlformats.org/drawingml/2006/main" wrap="square" rtlCol="0">
          <a:spAutoFit/>
        </a:bodyPr>
        <a:lstStyle xmlns:a="http://schemas.openxmlformats.org/drawingml/2006/main">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xmlns:a="http://schemas.openxmlformats.org/drawingml/2006/main">
          <a:pPr marL="0" marR="0" lvl="0" indent="0" algn="l" defTabSz="914400" rtl="0" eaLnBrk="1" fontAlgn="auto" latinLnBrk="0" hangingPunct="1">
            <a:lnSpc>
              <a:spcPct val="100000"/>
            </a:lnSpc>
            <a:spcBef>
              <a:spcPts val="0"/>
            </a:spcBef>
            <a:spcAft>
              <a:spcPts val="0"/>
            </a:spcAft>
            <a:buClrTx/>
            <a:buSzTx/>
            <a:buFontTx/>
            <a:buNone/>
            <a:tabLst/>
            <a:defRPr/>
          </a:pPr>
          <a:r>
            <a:rPr kumimoji="0" lang="en-AU" sz="2000" b="1" i="0" u="none" strike="noStrike" kern="1200" cap="none" spc="0" normalizeH="0" baseline="0" noProof="0" dirty="0">
              <a:ln>
                <a:noFill/>
              </a:ln>
              <a:solidFill>
                <a:srgbClr val="FF0000"/>
              </a:solidFill>
              <a:effectLst/>
              <a:uLnTx/>
              <a:uFillTx/>
              <a:latin typeface="Calibri" panose="020F0502020204030204"/>
              <a:ea typeface="+mn-ea"/>
              <a:cs typeface="+mn-cs"/>
            </a:rPr>
            <a:t>30%</a:t>
          </a:r>
        </a:p>
      </cdr:txBody>
    </cdr:sp>
  </cdr:relSizeAnchor>
  <cdr:relSizeAnchor xmlns:cdr="http://schemas.openxmlformats.org/drawingml/2006/chartDrawing">
    <cdr:from>
      <cdr:x>0.70234</cdr:x>
      <cdr:y>0.24452</cdr:y>
    </cdr:from>
    <cdr:to>
      <cdr:x>0.8081</cdr:x>
      <cdr:y>0.38056</cdr:y>
    </cdr:to>
    <cdr:sp macro="" textlink="">
      <cdr:nvSpPr>
        <cdr:cNvPr id="8" name="TextBox 11">
          <a:extLst xmlns:a="http://schemas.openxmlformats.org/drawingml/2006/main">
            <a:ext uri="{FF2B5EF4-FFF2-40B4-BE49-F238E27FC236}">
              <a16:creationId xmlns:a16="http://schemas.microsoft.com/office/drawing/2014/main" id="{CA3966B5-C6A9-CC48-6EAB-949F75223009}"/>
            </a:ext>
          </a:extLst>
        </cdr:cNvPr>
        <cdr:cNvSpPr txBox="1"/>
      </cdr:nvSpPr>
      <cdr:spPr>
        <a:xfrm xmlns:a="http://schemas.openxmlformats.org/drawingml/2006/main">
          <a:off x="3787398" y="719191"/>
          <a:ext cx="570313" cy="400110"/>
        </a:xfrm>
        <a:prstGeom xmlns:a="http://schemas.openxmlformats.org/drawingml/2006/main" prst="rect">
          <a:avLst/>
        </a:prstGeom>
        <a:noFill xmlns:a="http://schemas.openxmlformats.org/drawingml/2006/main"/>
      </cdr:spPr>
      <cdr:txBody>
        <a:bodyPr xmlns:a="http://schemas.openxmlformats.org/drawingml/2006/main" wrap="square" rtlCol="0">
          <a:spAutoFit/>
        </a:bodyPr>
        <a:lstStyle xmlns:a="http://schemas.openxmlformats.org/drawingml/2006/main">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xmlns:a="http://schemas.openxmlformats.org/drawingml/2006/main">
          <a:pPr marL="0" marR="0" lvl="0" indent="0" algn="l" defTabSz="914400" rtl="0" eaLnBrk="1" fontAlgn="auto" latinLnBrk="0" hangingPunct="1">
            <a:lnSpc>
              <a:spcPct val="100000"/>
            </a:lnSpc>
            <a:spcBef>
              <a:spcPts val="0"/>
            </a:spcBef>
            <a:spcAft>
              <a:spcPts val="0"/>
            </a:spcAft>
            <a:buClrTx/>
            <a:buSzTx/>
            <a:buFontTx/>
            <a:buNone/>
            <a:tabLst/>
            <a:defRPr/>
          </a:pPr>
          <a:r>
            <a:rPr kumimoji="0" lang="en-AU" sz="2000" b="1" i="0" u="none" strike="noStrike" kern="1200" cap="none" spc="0" normalizeH="0" baseline="0" noProof="0" dirty="0">
              <a:ln>
                <a:noFill/>
              </a:ln>
              <a:solidFill>
                <a:srgbClr val="FF0000"/>
              </a:solidFill>
              <a:effectLst/>
              <a:uLnTx/>
              <a:uFillTx/>
              <a:latin typeface="Calibri" panose="020F0502020204030204"/>
              <a:ea typeface="+mn-ea"/>
              <a:cs typeface="+mn-cs"/>
            </a:rPr>
            <a:t>9%</a:t>
          </a:r>
        </a:p>
      </cdr:txBody>
    </cdr:sp>
  </cdr:relSizeAnchor>
</c:userShapes>
</file>

<file path=ppt/drawings/drawing2.xml><?xml version="1.0" encoding="utf-8"?>
<c:userShapes xmlns:c="http://schemas.openxmlformats.org/drawingml/2006/chart">
  <cdr:relSizeAnchor xmlns:cdr="http://schemas.openxmlformats.org/drawingml/2006/chartDrawing">
    <cdr:from>
      <cdr:x>0.07087</cdr:x>
      <cdr:y>0.25591</cdr:y>
    </cdr:from>
    <cdr:to>
      <cdr:x>0.61294</cdr:x>
      <cdr:y>0.46493</cdr:y>
    </cdr:to>
    <cdr:sp macro="" textlink="">
      <cdr:nvSpPr>
        <cdr:cNvPr id="2" name="Left Brace 1">
          <a:extLst xmlns:a="http://schemas.openxmlformats.org/drawingml/2006/main">
            <a:ext uri="{FF2B5EF4-FFF2-40B4-BE49-F238E27FC236}">
              <a16:creationId xmlns:a16="http://schemas.microsoft.com/office/drawing/2014/main" id="{CB15D9EC-77FE-59A6-595D-9DC0445AFC6E}"/>
            </a:ext>
          </a:extLst>
        </cdr:cNvPr>
        <cdr:cNvSpPr/>
      </cdr:nvSpPr>
      <cdr:spPr>
        <a:xfrm xmlns:a="http://schemas.openxmlformats.org/drawingml/2006/main" rot="5400000">
          <a:off x="1189655" y="-319154"/>
          <a:ext cx="469810" cy="2258554"/>
        </a:xfrm>
        <a:prstGeom xmlns:a="http://schemas.openxmlformats.org/drawingml/2006/main" prst="leftBrace">
          <a:avLst>
            <a:gd name="adj1" fmla="val 30891"/>
            <a:gd name="adj2" fmla="val 50690"/>
          </a:avLst>
        </a:prstGeom>
        <a:ln xmlns:a="http://schemas.openxmlformats.org/drawingml/2006/main" w="28575">
          <a:solidFill>
            <a:srgbClr val="FF0000"/>
          </a:solidFill>
        </a:ln>
      </cdr:spPr>
      <cdr:style>
        <a:lnRef xmlns:a="http://schemas.openxmlformats.org/drawingml/2006/main" idx="1">
          <a:schemeClr val="accent1"/>
        </a:lnRef>
        <a:fillRef xmlns:a="http://schemas.openxmlformats.org/drawingml/2006/main" idx="0">
          <a:schemeClr val="accent1"/>
        </a:fillRef>
        <a:effectRef xmlns:a="http://schemas.openxmlformats.org/drawingml/2006/main" idx="0">
          <a:schemeClr val="accent1"/>
        </a:effectRef>
        <a:fontRef xmlns:a="http://schemas.openxmlformats.org/drawingml/2006/main" idx="minor">
          <a:schemeClr val="tx1"/>
        </a:fontRef>
      </cdr:style>
      <cdr:txBody>
        <a:bodyPr xmlns:a="http://schemas.openxmlformats.org/drawingml/2006/main"/>
        <a:lstStyle xmlns:a="http://schemas.openxmlformats.org/drawingml/2006/main">
          <a:lvl1pPr marL="0" indent="0">
            <a:defRPr sz="1100">
              <a:solidFill>
                <a:schemeClr val="tx1"/>
              </a:solidFill>
              <a:latin typeface="+mn-lt"/>
              <a:ea typeface="+mn-ea"/>
              <a:cs typeface="+mn-cs"/>
            </a:defRPr>
          </a:lvl1pPr>
          <a:lvl2pPr marL="457200" indent="0">
            <a:defRPr sz="1100">
              <a:solidFill>
                <a:schemeClr val="tx1"/>
              </a:solidFill>
              <a:latin typeface="+mn-lt"/>
              <a:ea typeface="+mn-ea"/>
              <a:cs typeface="+mn-cs"/>
            </a:defRPr>
          </a:lvl2pPr>
          <a:lvl3pPr marL="914400" indent="0">
            <a:defRPr sz="1100">
              <a:solidFill>
                <a:schemeClr val="tx1"/>
              </a:solidFill>
              <a:latin typeface="+mn-lt"/>
              <a:ea typeface="+mn-ea"/>
              <a:cs typeface="+mn-cs"/>
            </a:defRPr>
          </a:lvl3pPr>
          <a:lvl4pPr marL="1371600" indent="0">
            <a:defRPr sz="1100">
              <a:solidFill>
                <a:schemeClr val="tx1"/>
              </a:solidFill>
              <a:latin typeface="+mn-lt"/>
              <a:ea typeface="+mn-ea"/>
              <a:cs typeface="+mn-cs"/>
            </a:defRPr>
          </a:lvl4pPr>
          <a:lvl5pPr marL="1828800" indent="0">
            <a:defRPr sz="1100">
              <a:solidFill>
                <a:schemeClr val="tx1"/>
              </a:solidFill>
              <a:latin typeface="+mn-lt"/>
              <a:ea typeface="+mn-ea"/>
              <a:cs typeface="+mn-cs"/>
            </a:defRPr>
          </a:lvl5pPr>
          <a:lvl6pPr marL="2286000" indent="0">
            <a:defRPr sz="1100">
              <a:solidFill>
                <a:schemeClr val="tx1"/>
              </a:solidFill>
              <a:latin typeface="+mn-lt"/>
              <a:ea typeface="+mn-ea"/>
              <a:cs typeface="+mn-cs"/>
            </a:defRPr>
          </a:lvl6pPr>
          <a:lvl7pPr marL="2743200" indent="0">
            <a:defRPr sz="1100">
              <a:solidFill>
                <a:schemeClr val="tx1"/>
              </a:solidFill>
              <a:latin typeface="+mn-lt"/>
              <a:ea typeface="+mn-ea"/>
              <a:cs typeface="+mn-cs"/>
            </a:defRPr>
          </a:lvl7pPr>
          <a:lvl8pPr marL="3200400" indent="0">
            <a:defRPr sz="1100">
              <a:solidFill>
                <a:schemeClr val="tx1"/>
              </a:solidFill>
              <a:latin typeface="+mn-lt"/>
              <a:ea typeface="+mn-ea"/>
              <a:cs typeface="+mn-cs"/>
            </a:defRPr>
          </a:lvl8pPr>
          <a:lvl9pPr marL="3657600" indent="0">
            <a:defRPr sz="1100">
              <a:solidFill>
                <a:schemeClr val="tx1"/>
              </a:solidFill>
              <a:latin typeface="+mn-lt"/>
              <a:ea typeface="+mn-ea"/>
              <a:cs typeface="+mn-cs"/>
            </a:defRPr>
          </a:lvl9pPr>
        </a:lstStyle>
        <a:p xmlns:a="http://schemas.openxmlformats.org/drawingml/2006/main">
          <a:endParaRPr lang="en-US" dirty="0"/>
        </a:p>
      </cdr:txBody>
    </cdr:sp>
  </cdr:relSizeAnchor>
  <cdr:relSizeAnchor xmlns:cdr="http://schemas.openxmlformats.org/drawingml/2006/chartDrawing">
    <cdr:from>
      <cdr:x>0.18761</cdr:x>
      <cdr:y>0.13797</cdr:y>
    </cdr:from>
    <cdr:to>
      <cdr:x>0.60513</cdr:x>
      <cdr:y>0.25308</cdr:y>
    </cdr:to>
    <cdr:sp macro="" textlink="">
      <cdr:nvSpPr>
        <cdr:cNvPr id="3" name="TextBox 3">
          <a:extLst xmlns:a="http://schemas.openxmlformats.org/drawingml/2006/main">
            <a:ext uri="{FF2B5EF4-FFF2-40B4-BE49-F238E27FC236}">
              <a16:creationId xmlns:a16="http://schemas.microsoft.com/office/drawing/2014/main" id="{ED9F9947-3B86-35FF-0AD5-D97BEF77A01E}"/>
            </a:ext>
          </a:extLst>
        </cdr:cNvPr>
        <cdr:cNvSpPr txBox="1"/>
      </cdr:nvSpPr>
      <cdr:spPr>
        <a:xfrm xmlns:a="http://schemas.openxmlformats.org/drawingml/2006/main">
          <a:off x="1105731" y="405815"/>
          <a:ext cx="2460748" cy="338554"/>
        </a:xfrm>
        <a:prstGeom xmlns:a="http://schemas.openxmlformats.org/drawingml/2006/main" prst="rect">
          <a:avLst/>
        </a:prstGeom>
        <a:noFill xmlns:a="http://schemas.openxmlformats.org/drawingml/2006/main"/>
      </cdr:spPr>
      <cdr:txBody>
        <a:bodyPr xmlns:a="http://schemas.openxmlformats.org/drawingml/2006/main" wrap="square" rtlCol="0">
          <a:spAutoFit/>
        </a:bodyPr>
        <a:lstStyle xmlns:a="http://schemas.openxmlformats.org/drawingml/2006/main">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xmlns:a="http://schemas.openxmlformats.org/drawingml/2006/main">
          <a:r>
            <a:rPr lang="en-GB" sz="1600" b="1" dirty="0"/>
            <a:t>Mean Intake = 503</a:t>
          </a:r>
          <a:endParaRPr lang="en-AU" sz="1600" b="1" dirty="0"/>
        </a:p>
      </cdr:txBody>
    </cdr:sp>
  </cdr:relSizeAnchor>
  <cdr:relSizeAnchor xmlns:cdr="http://schemas.openxmlformats.org/drawingml/2006/chartDrawing">
    <cdr:from>
      <cdr:x>0.67779</cdr:x>
      <cdr:y>0.21757</cdr:y>
    </cdr:from>
    <cdr:to>
      <cdr:x>0.84566</cdr:x>
      <cdr:y>0.3536</cdr:y>
    </cdr:to>
    <cdr:sp macro="" textlink="">
      <cdr:nvSpPr>
        <cdr:cNvPr id="7" name="TextBox 11">
          <a:extLst xmlns:a="http://schemas.openxmlformats.org/drawingml/2006/main">
            <a:ext uri="{FF2B5EF4-FFF2-40B4-BE49-F238E27FC236}">
              <a16:creationId xmlns:a16="http://schemas.microsoft.com/office/drawing/2014/main" id="{7B5F7ACC-9966-2E89-82E6-0A51A46905D4}"/>
            </a:ext>
          </a:extLst>
        </cdr:cNvPr>
        <cdr:cNvSpPr txBox="1"/>
      </cdr:nvSpPr>
      <cdr:spPr>
        <a:xfrm xmlns:a="http://schemas.openxmlformats.org/drawingml/2006/main">
          <a:off x="3667071" y="639923"/>
          <a:ext cx="908216" cy="400110"/>
        </a:xfrm>
        <a:prstGeom xmlns:a="http://schemas.openxmlformats.org/drawingml/2006/main" prst="rect">
          <a:avLst/>
        </a:prstGeom>
        <a:noFill xmlns:a="http://schemas.openxmlformats.org/drawingml/2006/main"/>
      </cdr:spPr>
      <cdr:txBody>
        <a:bodyPr xmlns:a="http://schemas.openxmlformats.org/drawingml/2006/main" wrap="square" rtlCol="0">
          <a:spAutoFit/>
        </a:bodyPr>
        <a:lstStyle xmlns:a="http://schemas.openxmlformats.org/drawingml/2006/main">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xmlns:a="http://schemas.openxmlformats.org/drawingml/2006/main">
          <a:pPr marL="0" marR="0" lvl="0" indent="0" algn="l" defTabSz="914400" rtl="0" eaLnBrk="1" fontAlgn="auto" latinLnBrk="0" hangingPunct="1">
            <a:lnSpc>
              <a:spcPct val="100000"/>
            </a:lnSpc>
            <a:spcBef>
              <a:spcPts val="0"/>
            </a:spcBef>
            <a:spcAft>
              <a:spcPts val="0"/>
            </a:spcAft>
            <a:buClrTx/>
            <a:buSzTx/>
            <a:buFontTx/>
            <a:buNone/>
            <a:tabLst/>
            <a:defRPr/>
          </a:pPr>
          <a:r>
            <a:rPr lang="en-AU" sz="2000" b="1" kern="1200" dirty="0">
              <a:solidFill>
                <a:srgbClr val="FF0000"/>
              </a:solidFill>
              <a:latin typeface="Calibri" panose="020F0502020204030204"/>
            </a:rPr>
            <a:t>10</a:t>
          </a:r>
          <a:r>
            <a:rPr kumimoji="0" lang="en-AU" sz="2000" b="1" i="0" u="none" strike="noStrike" kern="1200" cap="none" spc="0" normalizeH="0" baseline="0" noProof="0" dirty="0">
              <a:ln>
                <a:noFill/>
              </a:ln>
              <a:solidFill>
                <a:srgbClr val="FF0000"/>
              </a:solidFill>
              <a:effectLst/>
              <a:uLnTx/>
              <a:uFillTx/>
              <a:latin typeface="Calibri" panose="020F0502020204030204"/>
              <a:ea typeface="+mn-ea"/>
              <a:cs typeface="+mn-cs"/>
            </a:rPr>
            <a:t>%</a:t>
          </a:r>
        </a:p>
      </cdr:txBody>
    </cdr:sp>
  </cdr:relSizeAnchor>
  <cdr:relSizeAnchor xmlns:cdr="http://schemas.openxmlformats.org/drawingml/2006/chartDrawing">
    <cdr:from>
      <cdr:x>0.82965</cdr:x>
      <cdr:y>0.24452</cdr:y>
    </cdr:from>
    <cdr:to>
      <cdr:x>0.95217</cdr:x>
      <cdr:y>0.38056</cdr:y>
    </cdr:to>
    <cdr:sp macro="" textlink="">
      <cdr:nvSpPr>
        <cdr:cNvPr id="8" name="TextBox 11">
          <a:extLst xmlns:a="http://schemas.openxmlformats.org/drawingml/2006/main">
            <a:ext uri="{FF2B5EF4-FFF2-40B4-BE49-F238E27FC236}">
              <a16:creationId xmlns:a16="http://schemas.microsoft.com/office/drawing/2014/main" id="{AB90F64A-4A5F-6E13-3F19-4A43669ADE08}"/>
            </a:ext>
          </a:extLst>
        </cdr:cNvPr>
        <cdr:cNvSpPr txBox="1"/>
      </cdr:nvSpPr>
      <cdr:spPr>
        <a:xfrm xmlns:a="http://schemas.openxmlformats.org/drawingml/2006/main">
          <a:off x="4488660" y="719192"/>
          <a:ext cx="662847" cy="400110"/>
        </a:xfrm>
        <a:prstGeom xmlns:a="http://schemas.openxmlformats.org/drawingml/2006/main" prst="rect">
          <a:avLst/>
        </a:prstGeom>
        <a:noFill xmlns:a="http://schemas.openxmlformats.org/drawingml/2006/main"/>
      </cdr:spPr>
      <cdr:txBody>
        <a:bodyPr xmlns:a="http://schemas.openxmlformats.org/drawingml/2006/main" wrap="square" rtlCol="0">
          <a:spAutoFit/>
        </a:bodyPr>
        <a:lstStyle xmlns:a="http://schemas.openxmlformats.org/drawingml/2006/main">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xmlns:a="http://schemas.openxmlformats.org/drawingml/2006/main">
          <a:pPr marL="0" marR="0" lvl="0" indent="0" algn="l" defTabSz="914400" rtl="0" eaLnBrk="1" fontAlgn="auto" latinLnBrk="0" hangingPunct="1">
            <a:lnSpc>
              <a:spcPct val="100000"/>
            </a:lnSpc>
            <a:spcBef>
              <a:spcPts val="0"/>
            </a:spcBef>
            <a:spcAft>
              <a:spcPts val="0"/>
            </a:spcAft>
            <a:buClrTx/>
            <a:buSzTx/>
            <a:buFontTx/>
            <a:buNone/>
            <a:tabLst/>
            <a:defRPr/>
          </a:pPr>
          <a:r>
            <a:rPr lang="en-AU" sz="2000" b="1" kern="1200" dirty="0">
              <a:solidFill>
                <a:srgbClr val="FF0000"/>
              </a:solidFill>
              <a:latin typeface="Calibri" panose="020F0502020204030204"/>
            </a:rPr>
            <a:t>18</a:t>
          </a:r>
          <a:r>
            <a:rPr kumimoji="0" lang="en-AU" sz="2000" b="1" i="0" u="none" strike="noStrike" kern="1200" cap="none" spc="0" normalizeH="0" baseline="0" noProof="0" dirty="0">
              <a:ln>
                <a:noFill/>
              </a:ln>
              <a:solidFill>
                <a:srgbClr val="FF0000"/>
              </a:solidFill>
              <a:effectLst/>
              <a:uLnTx/>
              <a:uFillTx/>
              <a:latin typeface="Calibri" panose="020F0502020204030204"/>
              <a:ea typeface="+mn-ea"/>
              <a:cs typeface="+mn-cs"/>
            </a:rPr>
            <a:t>%</a:t>
          </a:r>
        </a:p>
      </cdr:txBody>
    </cdr:sp>
  </cdr:relSizeAnchor>
  <cdr:relSizeAnchor xmlns:cdr="http://schemas.openxmlformats.org/drawingml/2006/chartDrawing">
    <cdr:from>
      <cdr:x>0.86618</cdr:x>
      <cdr:y>0.38056</cdr:y>
    </cdr:from>
    <cdr:to>
      <cdr:x>0.90843</cdr:x>
      <cdr:y>0.51873</cdr:y>
    </cdr:to>
    <cdr:sp macro="" textlink="">
      <cdr:nvSpPr>
        <cdr:cNvPr id="10" name="Arrow: Down 9">
          <a:extLst xmlns:a="http://schemas.openxmlformats.org/drawingml/2006/main">
            <a:ext uri="{FF2B5EF4-FFF2-40B4-BE49-F238E27FC236}">
              <a16:creationId xmlns:a16="http://schemas.microsoft.com/office/drawing/2014/main" id="{7A295223-C2DF-EB88-F58A-26385A747F3F}"/>
            </a:ext>
          </a:extLst>
        </cdr:cNvPr>
        <cdr:cNvSpPr/>
      </cdr:nvSpPr>
      <cdr:spPr>
        <a:xfrm xmlns:a="http://schemas.openxmlformats.org/drawingml/2006/main">
          <a:off x="4686300" y="1119302"/>
          <a:ext cx="228600" cy="406400"/>
        </a:xfrm>
        <a:prstGeom xmlns:a="http://schemas.openxmlformats.org/drawingml/2006/main" prst="downArrow">
          <a:avLst/>
        </a:prstGeom>
        <a:solidFill xmlns:a="http://schemas.openxmlformats.org/drawingml/2006/main">
          <a:srgbClr val="FF0000"/>
        </a:solidFill>
        <a:ln xmlns:a="http://schemas.openxmlformats.org/drawingml/2006/main">
          <a:noFill/>
        </a:ln>
      </cdr:spPr>
      <cdr:style>
        <a:lnRef xmlns:a="http://schemas.openxmlformats.org/drawingml/2006/main" idx="2">
          <a:schemeClr val="accent1">
            <a:shade val="15000"/>
          </a:schemeClr>
        </a:lnRef>
        <a:fillRef xmlns:a="http://schemas.openxmlformats.org/drawingml/2006/main" idx="1">
          <a:schemeClr val="accent1"/>
        </a:fillRef>
        <a:effectRef xmlns:a="http://schemas.openxmlformats.org/drawingml/2006/main" idx="0">
          <a:schemeClr val="accent1"/>
        </a:effectRef>
        <a:fontRef xmlns:a="http://schemas.openxmlformats.org/drawingml/2006/main" idx="minor">
          <a:schemeClr val="lt1"/>
        </a:fontRef>
      </cdr:style>
      <cdr:txBody>
        <a:bodyPr xmlns:a="http://schemas.openxmlformats.org/drawingml/2006/main" rtlCol="0" anchor="ctr"/>
        <a:lstStyle xmlns:a="http://schemas.openxmlformats.org/drawingml/2006/main">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xmlns:a="http://schemas.openxmlformats.org/drawingml/2006/main">
          <a:pPr algn="ctr"/>
          <a:endParaRPr lang="en-AU"/>
        </a:p>
      </cdr:txBody>
    </cdr:sp>
  </cdr:relSizeAnchor>
  <cdr:relSizeAnchor xmlns:cdr="http://schemas.openxmlformats.org/drawingml/2006/chartDrawing">
    <cdr:from>
      <cdr:x>0.70808</cdr:x>
      <cdr:y>0.35115</cdr:y>
    </cdr:from>
    <cdr:to>
      <cdr:x>0.75034</cdr:x>
      <cdr:y>0.48932</cdr:y>
    </cdr:to>
    <cdr:sp macro="" textlink="">
      <cdr:nvSpPr>
        <cdr:cNvPr id="11" name="Arrow: Down 10">
          <a:extLst xmlns:a="http://schemas.openxmlformats.org/drawingml/2006/main">
            <a:ext uri="{FF2B5EF4-FFF2-40B4-BE49-F238E27FC236}">
              <a16:creationId xmlns:a16="http://schemas.microsoft.com/office/drawing/2014/main" id="{7A295223-C2DF-EB88-F58A-26385A747F3F}"/>
            </a:ext>
          </a:extLst>
        </cdr:cNvPr>
        <cdr:cNvSpPr/>
      </cdr:nvSpPr>
      <cdr:spPr>
        <a:xfrm xmlns:a="http://schemas.openxmlformats.org/drawingml/2006/main">
          <a:off x="3830937" y="1032803"/>
          <a:ext cx="228600" cy="406400"/>
        </a:xfrm>
        <a:prstGeom xmlns:a="http://schemas.openxmlformats.org/drawingml/2006/main" prst="downArrow">
          <a:avLst/>
        </a:prstGeom>
        <a:solidFill xmlns:a="http://schemas.openxmlformats.org/drawingml/2006/main">
          <a:srgbClr val="FF0000"/>
        </a:solidFill>
        <a:ln xmlns:a="http://schemas.openxmlformats.org/drawingml/2006/main">
          <a:noFill/>
        </a:ln>
      </cdr:spPr>
      <cdr:style>
        <a:lnRef xmlns:a="http://schemas.openxmlformats.org/drawingml/2006/main" idx="2">
          <a:schemeClr val="accent1">
            <a:shade val="15000"/>
          </a:schemeClr>
        </a:lnRef>
        <a:fillRef xmlns:a="http://schemas.openxmlformats.org/drawingml/2006/main" idx="1">
          <a:schemeClr val="accent1"/>
        </a:fillRef>
        <a:effectRef xmlns:a="http://schemas.openxmlformats.org/drawingml/2006/main" idx="0">
          <a:schemeClr val="accent1"/>
        </a:effectRef>
        <a:fontRef xmlns:a="http://schemas.openxmlformats.org/drawingml/2006/main" idx="minor">
          <a:schemeClr val="lt1"/>
        </a:fontRef>
      </cdr:style>
      <cdr:txBody>
        <a:bodyPr xmlns:a="http://schemas.openxmlformats.org/drawingml/2006/main" rtlCol="0" anchor="ctr"/>
        <a:lstStyle xmlns:a="http://schemas.openxmlformats.org/drawingml/2006/main">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xmlns:a="http://schemas.openxmlformats.org/drawingml/2006/main">
          <a:pPr algn="ctr"/>
          <a:endParaRPr lang="en-AU"/>
        </a:p>
      </cdr:txBody>
    </cdr:sp>
  </cdr:relSizeAnchor>
</c:userShapes>
</file>

<file path=ppt/drawings/drawing3.xml><?xml version="1.0" encoding="utf-8"?>
<c:userShapes xmlns:c="http://schemas.openxmlformats.org/drawingml/2006/chart">
  <cdr:relSizeAnchor xmlns:cdr="http://schemas.openxmlformats.org/drawingml/2006/chartDrawing">
    <cdr:from>
      <cdr:x>0.04268</cdr:x>
      <cdr:y>0.26317</cdr:y>
    </cdr:from>
    <cdr:to>
      <cdr:x>0.59101</cdr:x>
      <cdr:y>0.42817</cdr:y>
    </cdr:to>
    <cdr:sp macro="" textlink="">
      <cdr:nvSpPr>
        <cdr:cNvPr id="2" name="Left Brace 1">
          <a:extLst xmlns:a="http://schemas.openxmlformats.org/drawingml/2006/main">
            <a:ext uri="{FF2B5EF4-FFF2-40B4-BE49-F238E27FC236}">
              <a16:creationId xmlns:a16="http://schemas.microsoft.com/office/drawing/2014/main" id="{932E2AE4-CF84-6E49-A55A-E189D18B159B}"/>
            </a:ext>
          </a:extLst>
        </cdr:cNvPr>
        <cdr:cNvSpPr/>
      </cdr:nvSpPr>
      <cdr:spPr>
        <a:xfrm xmlns:a="http://schemas.openxmlformats.org/drawingml/2006/main" rot="5400000">
          <a:off x="1594632" y="-480354"/>
          <a:ext cx="541097" cy="3227874"/>
        </a:xfrm>
        <a:prstGeom xmlns:a="http://schemas.openxmlformats.org/drawingml/2006/main" prst="leftBrace">
          <a:avLst>
            <a:gd name="adj1" fmla="val 30891"/>
            <a:gd name="adj2" fmla="val 50690"/>
          </a:avLst>
        </a:prstGeom>
        <a:ln xmlns:a="http://schemas.openxmlformats.org/drawingml/2006/main" w="28575">
          <a:solidFill>
            <a:srgbClr val="FF0000"/>
          </a:solidFill>
        </a:ln>
      </cdr:spPr>
      <cdr:style>
        <a:lnRef xmlns:a="http://schemas.openxmlformats.org/drawingml/2006/main" idx="1">
          <a:schemeClr val="accent1"/>
        </a:lnRef>
        <a:fillRef xmlns:a="http://schemas.openxmlformats.org/drawingml/2006/main" idx="0">
          <a:schemeClr val="accent1"/>
        </a:fillRef>
        <a:effectRef xmlns:a="http://schemas.openxmlformats.org/drawingml/2006/main" idx="0">
          <a:schemeClr val="accent1"/>
        </a:effectRef>
        <a:fontRef xmlns:a="http://schemas.openxmlformats.org/drawingml/2006/main" idx="minor">
          <a:schemeClr val="tx1"/>
        </a:fontRef>
      </cdr:style>
      <cdr:txBody>
        <a:bodyPr xmlns:a="http://schemas.openxmlformats.org/drawingml/2006/main"/>
        <a:lstStyle xmlns:a="http://schemas.openxmlformats.org/drawingml/2006/main">
          <a:lvl1pPr marL="0" indent="0">
            <a:defRPr sz="1100">
              <a:solidFill>
                <a:schemeClr val="tx1"/>
              </a:solidFill>
              <a:latin typeface="+mn-lt"/>
              <a:ea typeface="+mn-ea"/>
              <a:cs typeface="+mn-cs"/>
            </a:defRPr>
          </a:lvl1pPr>
          <a:lvl2pPr marL="457200" indent="0">
            <a:defRPr sz="1100">
              <a:solidFill>
                <a:schemeClr val="tx1"/>
              </a:solidFill>
              <a:latin typeface="+mn-lt"/>
              <a:ea typeface="+mn-ea"/>
              <a:cs typeface="+mn-cs"/>
            </a:defRPr>
          </a:lvl2pPr>
          <a:lvl3pPr marL="914400" indent="0">
            <a:defRPr sz="1100">
              <a:solidFill>
                <a:schemeClr val="tx1"/>
              </a:solidFill>
              <a:latin typeface="+mn-lt"/>
              <a:ea typeface="+mn-ea"/>
              <a:cs typeface="+mn-cs"/>
            </a:defRPr>
          </a:lvl3pPr>
          <a:lvl4pPr marL="1371600" indent="0">
            <a:defRPr sz="1100">
              <a:solidFill>
                <a:schemeClr val="tx1"/>
              </a:solidFill>
              <a:latin typeface="+mn-lt"/>
              <a:ea typeface="+mn-ea"/>
              <a:cs typeface="+mn-cs"/>
            </a:defRPr>
          </a:lvl4pPr>
          <a:lvl5pPr marL="1828800" indent="0">
            <a:defRPr sz="1100">
              <a:solidFill>
                <a:schemeClr val="tx1"/>
              </a:solidFill>
              <a:latin typeface="+mn-lt"/>
              <a:ea typeface="+mn-ea"/>
              <a:cs typeface="+mn-cs"/>
            </a:defRPr>
          </a:lvl5pPr>
          <a:lvl6pPr marL="2286000" indent="0">
            <a:defRPr sz="1100">
              <a:solidFill>
                <a:schemeClr val="tx1"/>
              </a:solidFill>
              <a:latin typeface="+mn-lt"/>
              <a:ea typeface="+mn-ea"/>
              <a:cs typeface="+mn-cs"/>
            </a:defRPr>
          </a:lvl6pPr>
          <a:lvl7pPr marL="2743200" indent="0">
            <a:defRPr sz="1100">
              <a:solidFill>
                <a:schemeClr val="tx1"/>
              </a:solidFill>
              <a:latin typeface="+mn-lt"/>
              <a:ea typeface="+mn-ea"/>
              <a:cs typeface="+mn-cs"/>
            </a:defRPr>
          </a:lvl7pPr>
          <a:lvl8pPr marL="3200400" indent="0">
            <a:defRPr sz="1100">
              <a:solidFill>
                <a:schemeClr val="tx1"/>
              </a:solidFill>
              <a:latin typeface="+mn-lt"/>
              <a:ea typeface="+mn-ea"/>
              <a:cs typeface="+mn-cs"/>
            </a:defRPr>
          </a:lvl8pPr>
          <a:lvl9pPr marL="3657600" indent="0">
            <a:defRPr sz="1100">
              <a:solidFill>
                <a:schemeClr val="tx1"/>
              </a:solidFill>
              <a:latin typeface="+mn-lt"/>
              <a:ea typeface="+mn-ea"/>
              <a:cs typeface="+mn-cs"/>
            </a:defRPr>
          </a:lvl9pPr>
        </a:lstStyle>
        <a:p xmlns:a="http://schemas.openxmlformats.org/drawingml/2006/main">
          <a:endParaRPr lang="en-US" dirty="0">
            <a:ln w="28575">
              <a:solidFill>
                <a:schemeClr val="tx1"/>
              </a:solidFill>
            </a:ln>
          </a:endParaRPr>
        </a:p>
      </cdr:txBody>
    </cdr:sp>
  </cdr:relSizeAnchor>
  <cdr:relSizeAnchor xmlns:cdr="http://schemas.openxmlformats.org/drawingml/2006/chartDrawing">
    <cdr:from>
      <cdr:x>0.12211</cdr:x>
      <cdr:y>0.14088</cdr:y>
    </cdr:from>
    <cdr:to>
      <cdr:x>0.5</cdr:x>
      <cdr:y>0.24837</cdr:y>
    </cdr:to>
    <cdr:sp macro="" textlink="">
      <cdr:nvSpPr>
        <cdr:cNvPr id="3" name="TextBox 3">
          <a:extLst xmlns:a="http://schemas.openxmlformats.org/drawingml/2006/main">
            <a:ext uri="{FF2B5EF4-FFF2-40B4-BE49-F238E27FC236}">
              <a16:creationId xmlns:a16="http://schemas.microsoft.com/office/drawing/2014/main" id="{E9A2A547-B942-D126-DB8D-6E7F1E01B297}"/>
            </a:ext>
          </a:extLst>
        </cdr:cNvPr>
        <cdr:cNvSpPr txBox="1"/>
      </cdr:nvSpPr>
      <cdr:spPr>
        <a:xfrm xmlns:a="http://schemas.openxmlformats.org/drawingml/2006/main">
          <a:off x="660630" y="443722"/>
          <a:ext cx="2044518" cy="338554"/>
        </a:xfrm>
        <a:prstGeom xmlns:a="http://schemas.openxmlformats.org/drawingml/2006/main" prst="rect">
          <a:avLst/>
        </a:prstGeom>
        <a:noFill xmlns:a="http://schemas.openxmlformats.org/drawingml/2006/main"/>
      </cdr:spPr>
      <cdr:txBody>
        <a:bodyPr xmlns:a="http://schemas.openxmlformats.org/drawingml/2006/main" wrap="square" rtlCol="0">
          <a:spAutoFit/>
        </a:bodyPr>
        <a:lstStyle xmlns:a="http://schemas.openxmlformats.org/drawingml/2006/main">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xmlns:a="http://schemas.openxmlformats.org/drawingml/2006/main">
          <a:r>
            <a:rPr lang="en-GB" sz="1600" b="1" dirty="0"/>
            <a:t>Mean Intake = 914</a:t>
          </a:r>
          <a:endParaRPr lang="en-AU" sz="1600" b="1" dirty="0"/>
        </a:p>
      </cdr:txBody>
    </cdr:sp>
  </cdr:relSizeAnchor>
  <cdr:relSizeAnchor xmlns:cdr="http://schemas.openxmlformats.org/drawingml/2006/chartDrawing">
    <cdr:from>
      <cdr:x>0.84036</cdr:x>
      <cdr:y>0.29032</cdr:y>
    </cdr:from>
    <cdr:to>
      <cdr:x>0.88261</cdr:x>
      <cdr:y>0.41935</cdr:y>
    </cdr:to>
    <cdr:sp macro="" textlink="">
      <cdr:nvSpPr>
        <cdr:cNvPr id="5" name="Arrow: Down 4">
          <a:extLst xmlns:a="http://schemas.openxmlformats.org/drawingml/2006/main">
            <a:ext uri="{FF2B5EF4-FFF2-40B4-BE49-F238E27FC236}">
              <a16:creationId xmlns:a16="http://schemas.microsoft.com/office/drawing/2014/main" id="{7A295223-C2DF-EB88-F58A-26385A747F3F}"/>
            </a:ext>
          </a:extLst>
        </cdr:cNvPr>
        <cdr:cNvSpPr/>
      </cdr:nvSpPr>
      <cdr:spPr>
        <a:xfrm xmlns:a="http://schemas.openxmlformats.org/drawingml/2006/main">
          <a:off x="4546600" y="914400"/>
          <a:ext cx="228600" cy="406400"/>
        </a:xfrm>
        <a:prstGeom xmlns:a="http://schemas.openxmlformats.org/drawingml/2006/main" prst="downArrow">
          <a:avLst/>
        </a:prstGeom>
        <a:solidFill xmlns:a="http://schemas.openxmlformats.org/drawingml/2006/main">
          <a:srgbClr val="FF0000"/>
        </a:solidFill>
        <a:ln xmlns:a="http://schemas.openxmlformats.org/drawingml/2006/main">
          <a:noFill/>
        </a:ln>
      </cdr:spPr>
      <cdr:style>
        <a:lnRef xmlns:a="http://schemas.openxmlformats.org/drawingml/2006/main" idx="2">
          <a:schemeClr val="accent1">
            <a:shade val="15000"/>
          </a:schemeClr>
        </a:lnRef>
        <a:fillRef xmlns:a="http://schemas.openxmlformats.org/drawingml/2006/main" idx="1">
          <a:schemeClr val="accent1"/>
        </a:fillRef>
        <a:effectRef xmlns:a="http://schemas.openxmlformats.org/drawingml/2006/main" idx="0">
          <a:schemeClr val="accent1"/>
        </a:effectRef>
        <a:fontRef xmlns:a="http://schemas.openxmlformats.org/drawingml/2006/main" idx="minor">
          <a:schemeClr val="lt1"/>
        </a:fontRef>
      </cdr:style>
      <cdr:txBody>
        <a:bodyPr xmlns:a="http://schemas.openxmlformats.org/drawingml/2006/main" rtlCol="0" anchor="ctr"/>
        <a:lstStyle xmlns:a="http://schemas.openxmlformats.org/drawingml/2006/main">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xmlns:a="http://schemas.openxmlformats.org/drawingml/2006/main">
          <a:pPr algn="ctr"/>
          <a:endParaRPr lang="en-AU"/>
        </a:p>
      </cdr:txBody>
    </cdr:sp>
  </cdr:relSizeAnchor>
  <cdr:relSizeAnchor xmlns:cdr="http://schemas.openxmlformats.org/drawingml/2006/chartDrawing">
    <cdr:from>
      <cdr:x>0.67624</cdr:x>
      <cdr:y>0.32754</cdr:y>
    </cdr:from>
    <cdr:to>
      <cdr:x>0.71849</cdr:x>
      <cdr:y>0.45657</cdr:y>
    </cdr:to>
    <cdr:sp macro="" textlink="">
      <cdr:nvSpPr>
        <cdr:cNvPr id="6" name="Arrow: Down 5">
          <a:extLst xmlns:a="http://schemas.openxmlformats.org/drawingml/2006/main">
            <a:ext uri="{FF2B5EF4-FFF2-40B4-BE49-F238E27FC236}">
              <a16:creationId xmlns:a16="http://schemas.microsoft.com/office/drawing/2014/main" id="{7A295223-C2DF-EB88-F58A-26385A747F3F}"/>
            </a:ext>
          </a:extLst>
        </cdr:cNvPr>
        <cdr:cNvSpPr/>
      </cdr:nvSpPr>
      <cdr:spPr>
        <a:xfrm xmlns:a="http://schemas.openxmlformats.org/drawingml/2006/main">
          <a:off x="3658657" y="1031615"/>
          <a:ext cx="228600" cy="406400"/>
        </a:xfrm>
        <a:prstGeom xmlns:a="http://schemas.openxmlformats.org/drawingml/2006/main" prst="downArrow">
          <a:avLst/>
        </a:prstGeom>
        <a:solidFill xmlns:a="http://schemas.openxmlformats.org/drawingml/2006/main">
          <a:srgbClr val="FF0000"/>
        </a:solidFill>
        <a:ln xmlns:a="http://schemas.openxmlformats.org/drawingml/2006/main">
          <a:noFill/>
        </a:ln>
      </cdr:spPr>
      <cdr:style>
        <a:lnRef xmlns:a="http://schemas.openxmlformats.org/drawingml/2006/main" idx="2">
          <a:schemeClr val="accent1">
            <a:shade val="15000"/>
          </a:schemeClr>
        </a:lnRef>
        <a:fillRef xmlns:a="http://schemas.openxmlformats.org/drawingml/2006/main" idx="1">
          <a:schemeClr val="accent1"/>
        </a:fillRef>
        <a:effectRef xmlns:a="http://schemas.openxmlformats.org/drawingml/2006/main" idx="0">
          <a:schemeClr val="accent1"/>
        </a:effectRef>
        <a:fontRef xmlns:a="http://schemas.openxmlformats.org/drawingml/2006/main" idx="minor">
          <a:schemeClr val="lt1"/>
        </a:fontRef>
      </cdr:style>
      <cdr:txBody>
        <a:bodyPr xmlns:a="http://schemas.openxmlformats.org/drawingml/2006/main" rtlCol="0" anchor="ctr"/>
        <a:lstStyle xmlns:a="http://schemas.openxmlformats.org/drawingml/2006/main">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xmlns:a="http://schemas.openxmlformats.org/drawingml/2006/main">
          <a:pPr algn="ctr"/>
          <a:endParaRPr lang="en-AU"/>
        </a:p>
      </cdr:txBody>
    </cdr:sp>
  </cdr:relSizeAnchor>
  <cdr:relSizeAnchor xmlns:cdr="http://schemas.openxmlformats.org/drawingml/2006/chartDrawing">
    <cdr:from>
      <cdr:x>0.80528</cdr:x>
      <cdr:y>0.17092</cdr:y>
    </cdr:from>
    <cdr:to>
      <cdr:x>0.97315</cdr:x>
      <cdr:y>0.29795</cdr:y>
    </cdr:to>
    <cdr:sp macro="" textlink="">
      <cdr:nvSpPr>
        <cdr:cNvPr id="7" name="TextBox 11">
          <a:extLst xmlns:a="http://schemas.openxmlformats.org/drawingml/2006/main">
            <a:ext uri="{FF2B5EF4-FFF2-40B4-BE49-F238E27FC236}">
              <a16:creationId xmlns:a16="http://schemas.microsoft.com/office/drawing/2014/main" id="{440A0325-C4C2-7D8F-9953-81AED40F5032}"/>
            </a:ext>
          </a:extLst>
        </cdr:cNvPr>
        <cdr:cNvSpPr txBox="1"/>
      </cdr:nvSpPr>
      <cdr:spPr>
        <a:xfrm xmlns:a="http://schemas.openxmlformats.org/drawingml/2006/main">
          <a:off x="4356811" y="538323"/>
          <a:ext cx="908216" cy="400110"/>
        </a:xfrm>
        <a:prstGeom xmlns:a="http://schemas.openxmlformats.org/drawingml/2006/main" prst="rect">
          <a:avLst/>
        </a:prstGeom>
        <a:noFill xmlns:a="http://schemas.openxmlformats.org/drawingml/2006/main"/>
      </cdr:spPr>
      <cdr:txBody>
        <a:bodyPr xmlns:a="http://schemas.openxmlformats.org/drawingml/2006/main" wrap="square" rtlCol="0">
          <a:spAutoFit/>
        </a:bodyPr>
        <a:lstStyle xmlns:a="http://schemas.openxmlformats.org/drawingml/2006/main">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xmlns:a="http://schemas.openxmlformats.org/drawingml/2006/main">
          <a:pPr marL="0" marR="0" lvl="0" indent="0" algn="l" defTabSz="914400" rtl="0" eaLnBrk="1" fontAlgn="auto" latinLnBrk="0" hangingPunct="1">
            <a:lnSpc>
              <a:spcPct val="100000"/>
            </a:lnSpc>
            <a:spcBef>
              <a:spcPts val="0"/>
            </a:spcBef>
            <a:spcAft>
              <a:spcPts val="0"/>
            </a:spcAft>
            <a:buClrTx/>
            <a:buSzTx/>
            <a:buFontTx/>
            <a:buNone/>
            <a:tabLst/>
            <a:defRPr/>
          </a:pPr>
          <a:r>
            <a:rPr lang="en-AU" sz="2000" b="1" kern="1200" dirty="0">
              <a:solidFill>
                <a:srgbClr val="FF0000"/>
              </a:solidFill>
              <a:latin typeface="Calibri" panose="020F0502020204030204"/>
            </a:rPr>
            <a:t>1.6%</a:t>
          </a:r>
          <a:endParaRPr kumimoji="0" lang="en-AU" sz="2000" b="1" i="0" u="none" strike="noStrike" kern="1200" cap="none" spc="0" normalizeH="0" baseline="0" noProof="0" dirty="0">
            <a:ln>
              <a:noFill/>
            </a:ln>
            <a:solidFill>
              <a:srgbClr val="FF0000"/>
            </a:solidFill>
            <a:effectLst/>
            <a:uLnTx/>
            <a:uFillTx/>
            <a:latin typeface="Calibri" panose="020F0502020204030204"/>
            <a:ea typeface="+mn-ea"/>
            <a:cs typeface="+mn-cs"/>
          </a:endParaRPr>
        </a:p>
      </cdr:txBody>
    </cdr:sp>
  </cdr:relSizeAnchor>
  <cdr:relSizeAnchor xmlns:cdr="http://schemas.openxmlformats.org/drawingml/2006/chartDrawing">
    <cdr:from>
      <cdr:x>0.64024</cdr:x>
      <cdr:y>0.1954</cdr:y>
    </cdr:from>
    <cdr:to>
      <cdr:x>0.8081</cdr:x>
      <cdr:y>0.32243</cdr:y>
    </cdr:to>
    <cdr:sp macro="" textlink="">
      <cdr:nvSpPr>
        <cdr:cNvPr id="8" name="TextBox 11">
          <a:extLst xmlns:a="http://schemas.openxmlformats.org/drawingml/2006/main">
            <a:ext uri="{FF2B5EF4-FFF2-40B4-BE49-F238E27FC236}">
              <a16:creationId xmlns:a16="http://schemas.microsoft.com/office/drawing/2014/main" id="{440A0325-C4C2-7D8F-9953-81AED40F5032}"/>
            </a:ext>
          </a:extLst>
        </cdr:cNvPr>
        <cdr:cNvSpPr txBox="1"/>
      </cdr:nvSpPr>
      <cdr:spPr>
        <a:xfrm xmlns:a="http://schemas.openxmlformats.org/drawingml/2006/main">
          <a:off x="3463871" y="615427"/>
          <a:ext cx="908216" cy="400110"/>
        </a:xfrm>
        <a:prstGeom xmlns:a="http://schemas.openxmlformats.org/drawingml/2006/main" prst="rect">
          <a:avLst/>
        </a:prstGeom>
        <a:noFill xmlns:a="http://schemas.openxmlformats.org/drawingml/2006/main"/>
      </cdr:spPr>
      <cdr:txBody>
        <a:bodyPr xmlns:a="http://schemas.openxmlformats.org/drawingml/2006/main" wrap="square" rtlCol="0">
          <a:spAutoFit/>
        </a:bodyPr>
        <a:lstStyle xmlns:a="http://schemas.openxmlformats.org/drawingml/2006/main">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xmlns:a="http://schemas.openxmlformats.org/drawingml/2006/main">
          <a:pPr marL="0" marR="0" lvl="0" indent="0" algn="l" defTabSz="914400" rtl="0" eaLnBrk="1" fontAlgn="auto" latinLnBrk="0" hangingPunct="1">
            <a:lnSpc>
              <a:spcPct val="100000"/>
            </a:lnSpc>
            <a:spcBef>
              <a:spcPts val="0"/>
            </a:spcBef>
            <a:spcAft>
              <a:spcPts val="0"/>
            </a:spcAft>
            <a:buClrTx/>
            <a:buSzTx/>
            <a:buFontTx/>
            <a:buNone/>
            <a:tabLst/>
            <a:defRPr/>
          </a:pPr>
          <a:r>
            <a:rPr lang="en-AU" sz="2000" b="1" kern="1200" noProof="0" dirty="0">
              <a:solidFill>
                <a:srgbClr val="FF0000"/>
              </a:solidFill>
              <a:latin typeface="Calibri" panose="020F0502020204030204"/>
            </a:rPr>
            <a:t>12</a:t>
          </a:r>
          <a:r>
            <a:rPr kumimoji="0" lang="en-AU" sz="2000" b="1" i="0" u="none" strike="noStrike" kern="1200" cap="none" spc="0" normalizeH="0" baseline="0" noProof="0" dirty="0">
              <a:ln>
                <a:noFill/>
              </a:ln>
              <a:solidFill>
                <a:srgbClr val="FF0000"/>
              </a:solidFill>
              <a:effectLst/>
              <a:uLnTx/>
              <a:uFillTx/>
              <a:latin typeface="Calibri" panose="020F0502020204030204"/>
              <a:ea typeface="+mn-ea"/>
              <a:cs typeface="+mn-cs"/>
            </a:rPr>
            <a:t>%</a:t>
          </a:r>
        </a:p>
      </cdr:txBody>
    </cdr:sp>
  </cdr:relSizeAnchor>
</c:userShapes>
</file>

<file path=ppt/drawings/drawing4.xml><?xml version="1.0" encoding="utf-8"?>
<c:userShapes xmlns:c="http://schemas.openxmlformats.org/drawingml/2006/chart">
  <cdr:relSizeAnchor xmlns:cdr="http://schemas.openxmlformats.org/drawingml/2006/chartDrawing">
    <cdr:from>
      <cdr:x>0.06055</cdr:x>
      <cdr:y>0.20897</cdr:y>
    </cdr:from>
    <cdr:to>
      <cdr:x>0.57403</cdr:x>
      <cdr:y>0.38892</cdr:y>
    </cdr:to>
    <cdr:sp macro="" textlink="">
      <cdr:nvSpPr>
        <cdr:cNvPr id="2" name="Left Brace 1">
          <a:extLst xmlns:a="http://schemas.openxmlformats.org/drawingml/2006/main">
            <a:ext uri="{FF2B5EF4-FFF2-40B4-BE49-F238E27FC236}">
              <a16:creationId xmlns:a16="http://schemas.microsoft.com/office/drawing/2014/main" id="{64B0ADD9-F22F-8F48-D853-E599CDC61B05}"/>
            </a:ext>
          </a:extLst>
        </cdr:cNvPr>
        <cdr:cNvSpPr/>
      </cdr:nvSpPr>
      <cdr:spPr>
        <a:xfrm xmlns:a="http://schemas.openxmlformats.org/drawingml/2006/main" rot="5400000">
          <a:off x="1438405" y="-552439"/>
          <a:ext cx="486573" cy="2721534"/>
        </a:xfrm>
        <a:prstGeom xmlns:a="http://schemas.openxmlformats.org/drawingml/2006/main" prst="leftBrace">
          <a:avLst>
            <a:gd name="adj1" fmla="val 30891"/>
            <a:gd name="adj2" fmla="val 50690"/>
          </a:avLst>
        </a:prstGeom>
        <a:ln xmlns:a="http://schemas.openxmlformats.org/drawingml/2006/main" w="28575">
          <a:solidFill>
            <a:srgbClr val="FF0000"/>
          </a:solidFill>
        </a:ln>
      </cdr:spPr>
      <cdr:style>
        <a:lnRef xmlns:a="http://schemas.openxmlformats.org/drawingml/2006/main" idx="1">
          <a:schemeClr val="accent1"/>
        </a:lnRef>
        <a:fillRef xmlns:a="http://schemas.openxmlformats.org/drawingml/2006/main" idx="0">
          <a:schemeClr val="accent1"/>
        </a:fillRef>
        <a:effectRef xmlns:a="http://schemas.openxmlformats.org/drawingml/2006/main" idx="0">
          <a:schemeClr val="accent1"/>
        </a:effectRef>
        <a:fontRef xmlns:a="http://schemas.openxmlformats.org/drawingml/2006/main" idx="minor">
          <a:schemeClr val="tx1"/>
        </a:fontRef>
      </cdr:style>
      <cdr:txBody>
        <a:bodyPr xmlns:a="http://schemas.openxmlformats.org/drawingml/2006/main"/>
        <a:lstStyle xmlns:a="http://schemas.openxmlformats.org/drawingml/2006/main">
          <a:lvl1pPr marL="0" indent="0">
            <a:defRPr sz="1100">
              <a:solidFill>
                <a:schemeClr val="tx1"/>
              </a:solidFill>
              <a:latin typeface="+mn-lt"/>
              <a:ea typeface="+mn-ea"/>
              <a:cs typeface="+mn-cs"/>
            </a:defRPr>
          </a:lvl1pPr>
          <a:lvl2pPr marL="457200" indent="0">
            <a:defRPr sz="1100">
              <a:solidFill>
                <a:schemeClr val="tx1"/>
              </a:solidFill>
              <a:latin typeface="+mn-lt"/>
              <a:ea typeface="+mn-ea"/>
              <a:cs typeface="+mn-cs"/>
            </a:defRPr>
          </a:lvl2pPr>
          <a:lvl3pPr marL="914400" indent="0">
            <a:defRPr sz="1100">
              <a:solidFill>
                <a:schemeClr val="tx1"/>
              </a:solidFill>
              <a:latin typeface="+mn-lt"/>
              <a:ea typeface="+mn-ea"/>
              <a:cs typeface="+mn-cs"/>
            </a:defRPr>
          </a:lvl3pPr>
          <a:lvl4pPr marL="1371600" indent="0">
            <a:defRPr sz="1100">
              <a:solidFill>
                <a:schemeClr val="tx1"/>
              </a:solidFill>
              <a:latin typeface="+mn-lt"/>
              <a:ea typeface="+mn-ea"/>
              <a:cs typeface="+mn-cs"/>
            </a:defRPr>
          </a:lvl4pPr>
          <a:lvl5pPr marL="1828800" indent="0">
            <a:defRPr sz="1100">
              <a:solidFill>
                <a:schemeClr val="tx1"/>
              </a:solidFill>
              <a:latin typeface="+mn-lt"/>
              <a:ea typeface="+mn-ea"/>
              <a:cs typeface="+mn-cs"/>
            </a:defRPr>
          </a:lvl5pPr>
          <a:lvl6pPr marL="2286000" indent="0">
            <a:defRPr sz="1100">
              <a:solidFill>
                <a:schemeClr val="tx1"/>
              </a:solidFill>
              <a:latin typeface="+mn-lt"/>
              <a:ea typeface="+mn-ea"/>
              <a:cs typeface="+mn-cs"/>
            </a:defRPr>
          </a:lvl6pPr>
          <a:lvl7pPr marL="2743200" indent="0">
            <a:defRPr sz="1100">
              <a:solidFill>
                <a:schemeClr val="tx1"/>
              </a:solidFill>
              <a:latin typeface="+mn-lt"/>
              <a:ea typeface="+mn-ea"/>
              <a:cs typeface="+mn-cs"/>
            </a:defRPr>
          </a:lvl7pPr>
          <a:lvl8pPr marL="3200400" indent="0">
            <a:defRPr sz="1100">
              <a:solidFill>
                <a:schemeClr val="tx1"/>
              </a:solidFill>
              <a:latin typeface="+mn-lt"/>
              <a:ea typeface="+mn-ea"/>
              <a:cs typeface="+mn-cs"/>
            </a:defRPr>
          </a:lvl8pPr>
          <a:lvl9pPr marL="3657600" indent="0">
            <a:defRPr sz="1100">
              <a:solidFill>
                <a:schemeClr val="tx1"/>
              </a:solidFill>
              <a:latin typeface="+mn-lt"/>
              <a:ea typeface="+mn-ea"/>
              <a:cs typeface="+mn-cs"/>
            </a:defRPr>
          </a:lvl9pPr>
        </a:lstStyle>
        <a:p xmlns:a="http://schemas.openxmlformats.org/drawingml/2006/main">
          <a:endParaRPr lang="en-US" dirty="0"/>
        </a:p>
      </cdr:txBody>
    </cdr:sp>
  </cdr:relSizeAnchor>
  <cdr:relSizeAnchor xmlns:cdr="http://schemas.openxmlformats.org/drawingml/2006/chartDrawing">
    <cdr:from>
      <cdr:x>0.04341</cdr:x>
      <cdr:y>0.10532</cdr:y>
    </cdr:from>
    <cdr:to>
      <cdr:x>0.5169</cdr:x>
      <cdr:y>0.23053</cdr:y>
    </cdr:to>
    <cdr:sp macro="" textlink="">
      <cdr:nvSpPr>
        <cdr:cNvPr id="3" name="TextBox 3">
          <a:extLst xmlns:a="http://schemas.openxmlformats.org/drawingml/2006/main">
            <a:ext uri="{FF2B5EF4-FFF2-40B4-BE49-F238E27FC236}">
              <a16:creationId xmlns:a16="http://schemas.microsoft.com/office/drawing/2014/main" id="{F393C2FF-E488-9964-3D43-23C854FCB39D}"/>
            </a:ext>
          </a:extLst>
        </cdr:cNvPr>
        <cdr:cNvSpPr txBox="1"/>
      </cdr:nvSpPr>
      <cdr:spPr>
        <a:xfrm xmlns:a="http://schemas.openxmlformats.org/drawingml/2006/main">
          <a:off x="230080" y="284778"/>
          <a:ext cx="2509573" cy="338554"/>
        </a:xfrm>
        <a:prstGeom xmlns:a="http://schemas.openxmlformats.org/drawingml/2006/main" prst="rect">
          <a:avLst/>
        </a:prstGeom>
        <a:noFill xmlns:a="http://schemas.openxmlformats.org/drawingml/2006/main"/>
      </cdr:spPr>
      <cdr:txBody>
        <a:bodyPr xmlns:a="http://schemas.openxmlformats.org/drawingml/2006/main" wrap="square" rtlCol="0">
          <a:spAutoFit/>
        </a:bodyPr>
        <a:lstStyle xmlns:a="http://schemas.openxmlformats.org/drawingml/2006/main">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xmlns:a="http://schemas.openxmlformats.org/drawingml/2006/main">
          <a:r>
            <a:rPr lang="en-GB" sz="1600" b="1" dirty="0"/>
            <a:t>Mean Euthanasia = 168/</a:t>
          </a:r>
          <a:r>
            <a:rPr lang="en-GB" sz="1600" b="1" dirty="0" err="1"/>
            <a:t>yr</a:t>
          </a:r>
          <a:endParaRPr lang="en-AU" sz="1600" b="1" dirty="0"/>
        </a:p>
      </cdr:txBody>
    </cdr:sp>
  </cdr:relSizeAnchor>
  <cdr:relSizeAnchor xmlns:cdr="http://schemas.openxmlformats.org/drawingml/2006/chartDrawing">
    <cdr:from>
      <cdr:x>0.84145</cdr:x>
      <cdr:y>0.43325</cdr:y>
    </cdr:from>
    <cdr:to>
      <cdr:x>0.98468</cdr:x>
      <cdr:y>0.56675</cdr:y>
    </cdr:to>
    <cdr:sp macro="" textlink="">
      <cdr:nvSpPr>
        <cdr:cNvPr id="5" name="TextBox 11">
          <a:extLst xmlns:a="http://schemas.openxmlformats.org/drawingml/2006/main">
            <a:ext uri="{FF2B5EF4-FFF2-40B4-BE49-F238E27FC236}">
              <a16:creationId xmlns:a16="http://schemas.microsoft.com/office/drawing/2014/main" id="{C967C594-E46B-0851-F6F7-A62A2E8F355F}"/>
            </a:ext>
          </a:extLst>
        </cdr:cNvPr>
        <cdr:cNvSpPr txBox="1"/>
      </cdr:nvSpPr>
      <cdr:spPr>
        <a:xfrm xmlns:a="http://schemas.openxmlformats.org/drawingml/2006/main">
          <a:off x="4486071" y="1298535"/>
          <a:ext cx="763632" cy="400110"/>
        </a:xfrm>
        <a:prstGeom xmlns:a="http://schemas.openxmlformats.org/drawingml/2006/main" prst="rect">
          <a:avLst/>
        </a:prstGeom>
        <a:noFill xmlns:a="http://schemas.openxmlformats.org/drawingml/2006/main"/>
      </cdr:spPr>
      <cdr:txBody>
        <a:bodyPr xmlns:a="http://schemas.openxmlformats.org/drawingml/2006/main" wrap="square" rtlCol="0">
          <a:spAutoFit/>
        </a:bodyPr>
        <a:lstStyle xmlns:a="http://schemas.openxmlformats.org/drawingml/2006/main">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xmlns:a="http://schemas.openxmlformats.org/drawingml/2006/main">
          <a:pPr marL="0" marR="0" lvl="0" indent="0" algn="l" defTabSz="914400" rtl="0" eaLnBrk="1" fontAlgn="auto" latinLnBrk="0" hangingPunct="1">
            <a:lnSpc>
              <a:spcPct val="100000"/>
            </a:lnSpc>
            <a:spcBef>
              <a:spcPts val="0"/>
            </a:spcBef>
            <a:spcAft>
              <a:spcPts val="0"/>
            </a:spcAft>
            <a:buClrTx/>
            <a:buSzTx/>
            <a:buFontTx/>
            <a:buNone/>
            <a:tabLst/>
            <a:defRPr/>
          </a:pPr>
          <a:r>
            <a:rPr lang="en-AU" sz="2000" b="1" kern="1200" noProof="0" dirty="0">
              <a:solidFill>
                <a:srgbClr val="FF0000"/>
              </a:solidFill>
              <a:latin typeface="Calibri" panose="020F0502020204030204"/>
            </a:rPr>
            <a:t>65</a:t>
          </a:r>
          <a:r>
            <a:rPr kumimoji="0" lang="en-AU" sz="2000" b="1" i="0" u="none" strike="noStrike" kern="1200" cap="none" spc="0" normalizeH="0" baseline="0" noProof="0" dirty="0">
              <a:ln>
                <a:noFill/>
              </a:ln>
              <a:solidFill>
                <a:srgbClr val="FF0000"/>
              </a:solidFill>
              <a:effectLst/>
              <a:uLnTx/>
              <a:uFillTx/>
              <a:latin typeface="Calibri" panose="020F0502020204030204"/>
              <a:ea typeface="+mn-ea"/>
              <a:cs typeface="+mn-cs"/>
            </a:rPr>
            <a:t>%</a:t>
          </a:r>
        </a:p>
      </cdr:txBody>
    </cdr:sp>
  </cdr:relSizeAnchor>
  <cdr:relSizeAnchor xmlns:cdr="http://schemas.openxmlformats.org/drawingml/2006/chartDrawing">
    <cdr:from>
      <cdr:x>0.68899</cdr:x>
      <cdr:y>0.31216</cdr:y>
    </cdr:from>
    <cdr:to>
      <cdr:x>0.83222</cdr:x>
      <cdr:y>0.44566</cdr:y>
    </cdr:to>
    <cdr:sp macro="" textlink="">
      <cdr:nvSpPr>
        <cdr:cNvPr id="6" name="TextBox 11">
          <a:extLst xmlns:a="http://schemas.openxmlformats.org/drawingml/2006/main">
            <a:ext uri="{FF2B5EF4-FFF2-40B4-BE49-F238E27FC236}">
              <a16:creationId xmlns:a16="http://schemas.microsoft.com/office/drawing/2014/main" id="{78F01878-CD35-FA57-FE72-793B35BB6A13}"/>
            </a:ext>
          </a:extLst>
        </cdr:cNvPr>
        <cdr:cNvSpPr txBox="1"/>
      </cdr:nvSpPr>
      <cdr:spPr>
        <a:xfrm xmlns:a="http://schemas.openxmlformats.org/drawingml/2006/main">
          <a:off x="3673235" y="935604"/>
          <a:ext cx="763632" cy="400110"/>
        </a:xfrm>
        <a:prstGeom xmlns:a="http://schemas.openxmlformats.org/drawingml/2006/main" prst="rect">
          <a:avLst/>
        </a:prstGeom>
        <a:noFill xmlns:a="http://schemas.openxmlformats.org/drawingml/2006/main"/>
      </cdr:spPr>
      <cdr:txBody>
        <a:bodyPr xmlns:a="http://schemas.openxmlformats.org/drawingml/2006/main" wrap="square" rtlCol="0">
          <a:spAutoFit/>
        </a:bodyPr>
        <a:lstStyle xmlns:a="http://schemas.openxmlformats.org/drawingml/2006/main">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xmlns:a="http://schemas.openxmlformats.org/drawingml/2006/main">
          <a:pPr marL="0" marR="0" lvl="0" indent="0" algn="l" defTabSz="914400" rtl="0" eaLnBrk="1" fontAlgn="auto" latinLnBrk="0" hangingPunct="1">
            <a:lnSpc>
              <a:spcPct val="100000"/>
            </a:lnSpc>
            <a:spcBef>
              <a:spcPts val="0"/>
            </a:spcBef>
            <a:spcAft>
              <a:spcPts val="0"/>
            </a:spcAft>
            <a:buClrTx/>
            <a:buSzTx/>
            <a:buFontTx/>
            <a:buNone/>
            <a:tabLst/>
            <a:defRPr/>
          </a:pPr>
          <a:r>
            <a:rPr lang="en-AU" sz="2000" b="1" kern="1200" noProof="0" dirty="0">
              <a:solidFill>
                <a:srgbClr val="FF0000"/>
              </a:solidFill>
              <a:latin typeface="Calibri" panose="020F0502020204030204"/>
            </a:rPr>
            <a:t>34</a:t>
          </a:r>
          <a:r>
            <a:rPr kumimoji="0" lang="en-AU" sz="2000" b="1" i="0" u="none" strike="noStrike" kern="1200" cap="none" spc="0" normalizeH="0" baseline="0" noProof="0" dirty="0">
              <a:ln>
                <a:noFill/>
              </a:ln>
              <a:solidFill>
                <a:srgbClr val="FF0000"/>
              </a:solidFill>
              <a:effectLst/>
              <a:uLnTx/>
              <a:uFillTx/>
              <a:latin typeface="Calibri" panose="020F0502020204030204"/>
              <a:ea typeface="+mn-ea"/>
              <a:cs typeface="+mn-cs"/>
            </a:rPr>
            <a:t>%</a:t>
          </a:r>
        </a:p>
      </cdr:txBody>
    </cdr:sp>
  </cdr:relSizeAnchor>
</c:userShapes>
</file>

<file path=ppt/drawings/drawing5.xml><?xml version="1.0" encoding="utf-8"?>
<c:userShapes xmlns:c="http://schemas.openxmlformats.org/drawingml/2006/chart">
  <cdr:relSizeAnchor xmlns:cdr="http://schemas.openxmlformats.org/drawingml/2006/chartDrawing">
    <cdr:from>
      <cdr:x>0.07515</cdr:x>
      <cdr:y>0.25403</cdr:y>
    </cdr:from>
    <cdr:to>
      <cdr:x>0.62582</cdr:x>
      <cdr:y>0.44935</cdr:y>
    </cdr:to>
    <cdr:sp macro="" textlink="">
      <cdr:nvSpPr>
        <cdr:cNvPr id="2" name="Left Brace 1">
          <a:extLst xmlns:a="http://schemas.openxmlformats.org/drawingml/2006/main">
            <a:ext uri="{FF2B5EF4-FFF2-40B4-BE49-F238E27FC236}">
              <a16:creationId xmlns:a16="http://schemas.microsoft.com/office/drawing/2014/main" id="{23425BEC-F7FB-2EB9-35D8-15CCFEA2101B}"/>
            </a:ext>
          </a:extLst>
        </cdr:cNvPr>
        <cdr:cNvSpPr/>
      </cdr:nvSpPr>
      <cdr:spPr>
        <a:xfrm xmlns:a="http://schemas.openxmlformats.org/drawingml/2006/main" rot="5400000">
          <a:off x="1697088" y="-505949"/>
          <a:ext cx="587619" cy="3128006"/>
        </a:xfrm>
        <a:prstGeom xmlns:a="http://schemas.openxmlformats.org/drawingml/2006/main" prst="leftBrace">
          <a:avLst>
            <a:gd name="adj1" fmla="val 30891"/>
            <a:gd name="adj2" fmla="val 50281"/>
          </a:avLst>
        </a:prstGeom>
        <a:ln xmlns:a="http://schemas.openxmlformats.org/drawingml/2006/main" w="28575">
          <a:solidFill>
            <a:srgbClr val="FF0000"/>
          </a:solidFill>
        </a:ln>
      </cdr:spPr>
      <cdr:style>
        <a:lnRef xmlns:a="http://schemas.openxmlformats.org/drawingml/2006/main" idx="1">
          <a:schemeClr val="accent1"/>
        </a:lnRef>
        <a:fillRef xmlns:a="http://schemas.openxmlformats.org/drawingml/2006/main" idx="0">
          <a:schemeClr val="accent1"/>
        </a:fillRef>
        <a:effectRef xmlns:a="http://schemas.openxmlformats.org/drawingml/2006/main" idx="0">
          <a:schemeClr val="accent1"/>
        </a:effectRef>
        <a:fontRef xmlns:a="http://schemas.openxmlformats.org/drawingml/2006/main" idx="minor">
          <a:schemeClr val="tx1"/>
        </a:fontRef>
      </cdr:style>
      <cdr:txBody>
        <a:bodyPr xmlns:a="http://schemas.openxmlformats.org/drawingml/2006/main"/>
        <a:lstStyle xmlns:a="http://schemas.openxmlformats.org/drawingml/2006/main">
          <a:lvl1pPr marL="0" indent="0">
            <a:defRPr sz="1100">
              <a:solidFill>
                <a:schemeClr val="tx1"/>
              </a:solidFill>
              <a:latin typeface="+mn-lt"/>
              <a:ea typeface="+mn-ea"/>
              <a:cs typeface="+mn-cs"/>
            </a:defRPr>
          </a:lvl1pPr>
          <a:lvl2pPr marL="457200" indent="0">
            <a:defRPr sz="1100">
              <a:solidFill>
                <a:schemeClr val="tx1"/>
              </a:solidFill>
              <a:latin typeface="+mn-lt"/>
              <a:ea typeface="+mn-ea"/>
              <a:cs typeface="+mn-cs"/>
            </a:defRPr>
          </a:lvl2pPr>
          <a:lvl3pPr marL="914400" indent="0">
            <a:defRPr sz="1100">
              <a:solidFill>
                <a:schemeClr val="tx1"/>
              </a:solidFill>
              <a:latin typeface="+mn-lt"/>
              <a:ea typeface="+mn-ea"/>
              <a:cs typeface="+mn-cs"/>
            </a:defRPr>
          </a:lvl3pPr>
          <a:lvl4pPr marL="1371600" indent="0">
            <a:defRPr sz="1100">
              <a:solidFill>
                <a:schemeClr val="tx1"/>
              </a:solidFill>
              <a:latin typeface="+mn-lt"/>
              <a:ea typeface="+mn-ea"/>
              <a:cs typeface="+mn-cs"/>
            </a:defRPr>
          </a:lvl4pPr>
          <a:lvl5pPr marL="1828800" indent="0">
            <a:defRPr sz="1100">
              <a:solidFill>
                <a:schemeClr val="tx1"/>
              </a:solidFill>
              <a:latin typeface="+mn-lt"/>
              <a:ea typeface="+mn-ea"/>
              <a:cs typeface="+mn-cs"/>
            </a:defRPr>
          </a:lvl5pPr>
          <a:lvl6pPr marL="2286000" indent="0">
            <a:defRPr sz="1100">
              <a:solidFill>
                <a:schemeClr val="tx1"/>
              </a:solidFill>
              <a:latin typeface="+mn-lt"/>
              <a:ea typeface="+mn-ea"/>
              <a:cs typeface="+mn-cs"/>
            </a:defRPr>
          </a:lvl6pPr>
          <a:lvl7pPr marL="2743200" indent="0">
            <a:defRPr sz="1100">
              <a:solidFill>
                <a:schemeClr val="tx1"/>
              </a:solidFill>
              <a:latin typeface="+mn-lt"/>
              <a:ea typeface="+mn-ea"/>
              <a:cs typeface="+mn-cs"/>
            </a:defRPr>
          </a:lvl7pPr>
          <a:lvl8pPr marL="3200400" indent="0">
            <a:defRPr sz="1100">
              <a:solidFill>
                <a:schemeClr val="tx1"/>
              </a:solidFill>
              <a:latin typeface="+mn-lt"/>
              <a:ea typeface="+mn-ea"/>
              <a:cs typeface="+mn-cs"/>
            </a:defRPr>
          </a:lvl8pPr>
          <a:lvl9pPr marL="3657600" indent="0">
            <a:defRPr sz="1100">
              <a:solidFill>
                <a:schemeClr val="tx1"/>
              </a:solidFill>
              <a:latin typeface="+mn-lt"/>
              <a:ea typeface="+mn-ea"/>
              <a:cs typeface="+mn-cs"/>
            </a:defRPr>
          </a:lvl9pPr>
        </a:lstStyle>
        <a:p xmlns:a="http://schemas.openxmlformats.org/drawingml/2006/main">
          <a:endParaRPr lang="en-US" dirty="0"/>
        </a:p>
      </cdr:txBody>
    </cdr:sp>
  </cdr:relSizeAnchor>
  <cdr:relSizeAnchor xmlns:cdr="http://schemas.openxmlformats.org/drawingml/2006/chartDrawing">
    <cdr:from>
      <cdr:x>0.05208</cdr:x>
      <cdr:y>0.15798</cdr:y>
    </cdr:from>
    <cdr:to>
      <cdr:x>0.53041</cdr:x>
      <cdr:y>0.27427</cdr:y>
    </cdr:to>
    <cdr:sp macro="" textlink="">
      <cdr:nvSpPr>
        <cdr:cNvPr id="3" name="TextBox 3">
          <a:extLst xmlns:a="http://schemas.openxmlformats.org/drawingml/2006/main">
            <a:ext uri="{FF2B5EF4-FFF2-40B4-BE49-F238E27FC236}">
              <a16:creationId xmlns:a16="http://schemas.microsoft.com/office/drawing/2014/main" id="{A260C396-7F8D-2F84-461E-8DF592F7E951}"/>
            </a:ext>
          </a:extLst>
        </cdr:cNvPr>
        <cdr:cNvSpPr txBox="1"/>
      </cdr:nvSpPr>
      <cdr:spPr>
        <a:xfrm xmlns:a="http://schemas.openxmlformats.org/drawingml/2006/main">
          <a:off x="295814" y="475292"/>
          <a:ext cx="2717088" cy="349844"/>
        </a:xfrm>
        <a:prstGeom xmlns:a="http://schemas.openxmlformats.org/drawingml/2006/main" prst="rect">
          <a:avLst/>
        </a:prstGeom>
        <a:noFill xmlns:a="http://schemas.openxmlformats.org/drawingml/2006/main"/>
      </cdr:spPr>
      <cdr:txBody>
        <a:bodyPr xmlns:a="http://schemas.openxmlformats.org/drawingml/2006/main" wrap="square" rtlCol="0">
          <a:spAutoFit/>
        </a:bodyPr>
        <a:lstStyle xmlns:a="http://schemas.openxmlformats.org/drawingml/2006/main">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xmlns:a="http://schemas.openxmlformats.org/drawingml/2006/main">
          <a:r>
            <a:rPr lang="en-GB" sz="1600" b="1" dirty="0"/>
            <a:t>Mean Euthanasia = 168 /</a:t>
          </a:r>
          <a:r>
            <a:rPr lang="en-GB" sz="1600" b="1" dirty="0" err="1"/>
            <a:t>yr</a:t>
          </a:r>
          <a:endParaRPr lang="en-AU" sz="1600" b="1" dirty="0"/>
        </a:p>
      </cdr:txBody>
    </cdr:sp>
  </cdr:relSizeAnchor>
  <cdr:relSizeAnchor xmlns:cdr="http://schemas.openxmlformats.org/drawingml/2006/chartDrawing">
    <cdr:from>
      <cdr:x>0.84362</cdr:x>
      <cdr:y>0.30436</cdr:y>
    </cdr:from>
    <cdr:to>
      <cdr:x>0.98103</cdr:x>
      <cdr:y>0.43122</cdr:y>
    </cdr:to>
    <cdr:sp macro="" textlink="">
      <cdr:nvSpPr>
        <cdr:cNvPr id="5" name="TextBox 11">
          <a:extLst xmlns:a="http://schemas.openxmlformats.org/drawingml/2006/main">
            <a:ext uri="{FF2B5EF4-FFF2-40B4-BE49-F238E27FC236}">
              <a16:creationId xmlns:a16="http://schemas.microsoft.com/office/drawing/2014/main" id="{F591E1BD-4EC0-874C-EE83-4D79E8AA9494}"/>
            </a:ext>
          </a:extLst>
        </cdr:cNvPr>
        <cdr:cNvSpPr txBox="1"/>
      </cdr:nvSpPr>
      <cdr:spPr>
        <a:xfrm xmlns:a="http://schemas.openxmlformats.org/drawingml/2006/main">
          <a:off x="4615658" y="886117"/>
          <a:ext cx="751805" cy="369332"/>
        </a:xfrm>
        <a:prstGeom xmlns:a="http://schemas.openxmlformats.org/drawingml/2006/main" prst="rect">
          <a:avLst/>
        </a:prstGeom>
        <a:noFill xmlns:a="http://schemas.openxmlformats.org/drawingml/2006/main"/>
      </cdr:spPr>
      <cdr:txBody>
        <a:bodyPr xmlns:a="http://schemas.openxmlformats.org/drawingml/2006/main" wrap="square" rtlCol="0">
          <a:spAutoFit/>
        </a:bodyPr>
        <a:lstStyle xmlns:a="http://schemas.openxmlformats.org/drawingml/2006/main">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xmlns:a="http://schemas.openxmlformats.org/drawingml/2006/main">
          <a:pPr marL="0" marR="0" lvl="0" indent="0" algn="l" defTabSz="914400" rtl="0" eaLnBrk="1" fontAlgn="auto" latinLnBrk="0" hangingPunct="1">
            <a:lnSpc>
              <a:spcPct val="100000"/>
            </a:lnSpc>
            <a:spcBef>
              <a:spcPts val="0"/>
            </a:spcBef>
            <a:spcAft>
              <a:spcPts val="0"/>
            </a:spcAft>
            <a:buClrTx/>
            <a:buSzTx/>
            <a:buFontTx/>
            <a:buNone/>
            <a:tabLst/>
            <a:defRPr/>
          </a:pPr>
          <a:r>
            <a:rPr lang="en-AU" sz="1800" b="1" kern="1200" dirty="0">
              <a:solidFill>
                <a:srgbClr val="FF0000"/>
              </a:solidFill>
              <a:latin typeface="Calibri" panose="020F0502020204030204"/>
            </a:rPr>
            <a:t>37</a:t>
          </a:r>
          <a:r>
            <a:rPr kumimoji="0" lang="en-AU" sz="1800" b="1" i="0" u="none" strike="noStrike" kern="1200" cap="none" spc="0" normalizeH="0" baseline="0" noProof="0" dirty="0">
              <a:ln>
                <a:noFill/>
              </a:ln>
              <a:solidFill>
                <a:srgbClr val="FF0000"/>
              </a:solidFill>
              <a:effectLst/>
              <a:uLnTx/>
              <a:uFillTx/>
              <a:latin typeface="Calibri" panose="020F0502020204030204"/>
            </a:rPr>
            <a:t>%</a:t>
          </a:r>
        </a:p>
      </cdr:txBody>
    </cdr:sp>
  </cdr:relSizeAnchor>
  <cdr:relSizeAnchor xmlns:cdr="http://schemas.openxmlformats.org/drawingml/2006/chartDrawing">
    <cdr:from>
      <cdr:x>0.69265</cdr:x>
      <cdr:y>0.23598</cdr:y>
    </cdr:from>
    <cdr:to>
      <cdr:x>0.83006</cdr:x>
      <cdr:y>0.36284</cdr:y>
    </cdr:to>
    <cdr:sp macro="" textlink="">
      <cdr:nvSpPr>
        <cdr:cNvPr id="6" name="TextBox 11">
          <a:extLst xmlns:a="http://schemas.openxmlformats.org/drawingml/2006/main">
            <a:ext uri="{FF2B5EF4-FFF2-40B4-BE49-F238E27FC236}">
              <a16:creationId xmlns:a16="http://schemas.microsoft.com/office/drawing/2014/main" id="{11D16339-921E-0198-0CED-D4918AD8E3EC}"/>
            </a:ext>
          </a:extLst>
        </cdr:cNvPr>
        <cdr:cNvSpPr txBox="1"/>
      </cdr:nvSpPr>
      <cdr:spPr>
        <a:xfrm xmlns:a="http://schemas.openxmlformats.org/drawingml/2006/main">
          <a:off x="3789663" y="687035"/>
          <a:ext cx="751805" cy="369332"/>
        </a:xfrm>
        <a:prstGeom xmlns:a="http://schemas.openxmlformats.org/drawingml/2006/main" prst="rect">
          <a:avLst/>
        </a:prstGeom>
        <a:noFill xmlns:a="http://schemas.openxmlformats.org/drawingml/2006/main"/>
      </cdr:spPr>
      <cdr:txBody>
        <a:bodyPr xmlns:a="http://schemas.openxmlformats.org/drawingml/2006/main" wrap="square" rtlCol="0">
          <a:spAutoFit/>
        </a:bodyPr>
        <a:lstStyle xmlns:a="http://schemas.openxmlformats.org/drawingml/2006/main">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xmlns:a="http://schemas.openxmlformats.org/drawingml/2006/main">
          <a:pPr marL="0" marR="0" lvl="0" indent="0" algn="l" defTabSz="914400" rtl="0" eaLnBrk="1" fontAlgn="auto" latinLnBrk="0" hangingPunct="1">
            <a:lnSpc>
              <a:spcPct val="100000"/>
            </a:lnSpc>
            <a:spcBef>
              <a:spcPts val="0"/>
            </a:spcBef>
            <a:spcAft>
              <a:spcPts val="0"/>
            </a:spcAft>
            <a:buClrTx/>
            <a:buSzTx/>
            <a:buFontTx/>
            <a:buNone/>
            <a:tabLst/>
            <a:defRPr/>
          </a:pPr>
          <a:r>
            <a:rPr lang="en-AU" sz="1800" b="1" kern="1200" dirty="0">
              <a:solidFill>
                <a:srgbClr val="FF0000"/>
              </a:solidFill>
              <a:latin typeface="Calibri" panose="020F0502020204030204"/>
            </a:rPr>
            <a:t>25%</a:t>
          </a:r>
          <a:endParaRPr kumimoji="0" lang="en-AU" sz="1800" b="1" i="0" u="none" strike="noStrike" kern="1200" cap="none" spc="0" normalizeH="0" baseline="0" noProof="0" dirty="0">
            <a:ln>
              <a:noFill/>
            </a:ln>
            <a:solidFill>
              <a:srgbClr val="FF0000"/>
            </a:solidFill>
            <a:effectLst/>
            <a:uLnTx/>
            <a:uFillTx/>
            <a:latin typeface="Calibri" panose="020F0502020204030204"/>
          </a:endParaRPr>
        </a:p>
      </cdr:txBody>
    </cdr:sp>
  </cdr:relSizeAnchor>
</c:userShapes>
</file>

<file path=ppt/drawings/drawing6.xml><?xml version="1.0" encoding="utf-8"?>
<c:userShapes xmlns:c="http://schemas.openxmlformats.org/drawingml/2006/chart">
  <cdr:relSizeAnchor xmlns:cdr="http://schemas.openxmlformats.org/drawingml/2006/chartDrawing">
    <cdr:from>
      <cdr:x>0.68056</cdr:x>
      <cdr:y>0.14187</cdr:y>
    </cdr:from>
    <cdr:to>
      <cdr:x>0.82245</cdr:x>
      <cdr:y>0.27342</cdr:y>
    </cdr:to>
    <cdr:sp macro="" textlink="">
      <cdr:nvSpPr>
        <cdr:cNvPr id="2" name="TextBox 11">
          <a:extLst xmlns:a="http://schemas.openxmlformats.org/drawingml/2006/main">
            <a:ext uri="{FF2B5EF4-FFF2-40B4-BE49-F238E27FC236}">
              <a16:creationId xmlns:a16="http://schemas.microsoft.com/office/drawing/2014/main" id="{05879646-983E-2E85-9CE5-3E060DB02E00}"/>
            </a:ext>
          </a:extLst>
        </cdr:cNvPr>
        <cdr:cNvSpPr txBox="1"/>
      </cdr:nvSpPr>
      <cdr:spPr>
        <a:xfrm xmlns:a="http://schemas.openxmlformats.org/drawingml/2006/main">
          <a:off x="3185304" y="375249"/>
          <a:ext cx="664090" cy="347954"/>
        </a:xfrm>
        <a:prstGeom xmlns:a="http://schemas.openxmlformats.org/drawingml/2006/main" prst="rect">
          <a:avLst/>
        </a:prstGeom>
        <a:noFill xmlns:a="http://schemas.openxmlformats.org/drawingml/2006/main"/>
      </cdr:spPr>
      <cdr:txBody>
        <a:bodyPr xmlns:a="http://schemas.openxmlformats.org/drawingml/2006/main" wrap="square" rtlCol="0">
          <a:spAutoFit/>
        </a:bodyPr>
        <a:lstStyle xmlns:a="http://schemas.openxmlformats.org/drawingml/2006/main">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xmlns:a="http://schemas.openxmlformats.org/drawingml/2006/main">
          <a:pPr marL="0" marR="0" lvl="0" indent="0" algn="l" defTabSz="914400" rtl="0" eaLnBrk="1" fontAlgn="auto" latinLnBrk="0" hangingPunct="1">
            <a:lnSpc>
              <a:spcPct val="100000"/>
            </a:lnSpc>
            <a:spcBef>
              <a:spcPts val="0"/>
            </a:spcBef>
            <a:spcAft>
              <a:spcPts val="0"/>
            </a:spcAft>
            <a:buClrTx/>
            <a:buSzTx/>
            <a:buFontTx/>
            <a:buNone/>
            <a:tabLst/>
            <a:defRPr/>
          </a:pPr>
          <a:r>
            <a:rPr lang="en-AU" sz="2000" b="1" kern="1200" dirty="0">
              <a:solidFill>
                <a:srgbClr val="FF0000"/>
              </a:solidFill>
              <a:latin typeface="Calibri" panose="020F0502020204030204"/>
            </a:rPr>
            <a:t>0.8</a:t>
          </a:r>
          <a:r>
            <a:rPr kumimoji="0" lang="en-AU" sz="2000" b="1" i="0" u="none" strike="noStrike" kern="1200" cap="none" spc="0" normalizeH="0" baseline="0" noProof="0" dirty="0">
              <a:ln>
                <a:noFill/>
              </a:ln>
              <a:solidFill>
                <a:srgbClr val="FF0000"/>
              </a:solidFill>
              <a:effectLst/>
              <a:uLnTx/>
              <a:uFillTx/>
              <a:latin typeface="Calibri" panose="020F0502020204030204"/>
              <a:ea typeface="+mn-ea"/>
              <a:cs typeface="+mn-cs"/>
            </a:rPr>
            <a:t>%</a:t>
          </a:r>
        </a:p>
      </cdr:txBody>
    </cdr:sp>
  </cdr:relSizeAnchor>
  <cdr:relSizeAnchor xmlns:cdr="http://schemas.openxmlformats.org/drawingml/2006/chartDrawing">
    <cdr:from>
      <cdr:x>0.847</cdr:x>
      <cdr:y>0.34547</cdr:y>
    </cdr:from>
    <cdr:to>
      <cdr:x>0.97939</cdr:x>
      <cdr:y>0.47702</cdr:y>
    </cdr:to>
    <cdr:sp macro="" textlink="">
      <cdr:nvSpPr>
        <cdr:cNvPr id="3" name="TextBox 11">
          <a:extLst xmlns:a="http://schemas.openxmlformats.org/drawingml/2006/main">
            <a:ext uri="{FF2B5EF4-FFF2-40B4-BE49-F238E27FC236}">
              <a16:creationId xmlns:a16="http://schemas.microsoft.com/office/drawing/2014/main" id="{05879646-983E-2E85-9CE5-3E060DB02E00}"/>
            </a:ext>
          </a:extLst>
        </cdr:cNvPr>
        <cdr:cNvSpPr txBox="1"/>
      </cdr:nvSpPr>
      <cdr:spPr>
        <a:xfrm xmlns:a="http://schemas.openxmlformats.org/drawingml/2006/main">
          <a:off x="3964312" y="913777"/>
          <a:ext cx="619631" cy="347954"/>
        </a:xfrm>
        <a:prstGeom xmlns:a="http://schemas.openxmlformats.org/drawingml/2006/main" prst="rect">
          <a:avLst/>
        </a:prstGeom>
        <a:noFill xmlns:a="http://schemas.openxmlformats.org/drawingml/2006/main"/>
      </cdr:spPr>
      <cdr:txBody>
        <a:bodyPr xmlns:a="http://schemas.openxmlformats.org/drawingml/2006/main" wrap="square" rtlCol="0">
          <a:spAutoFit/>
        </a:bodyPr>
        <a:lstStyle xmlns:a="http://schemas.openxmlformats.org/drawingml/2006/main">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xmlns:a="http://schemas.openxmlformats.org/drawingml/2006/main">
          <a:pPr marL="0" marR="0" lvl="0" indent="0" algn="l" defTabSz="914400" rtl="0" eaLnBrk="1" fontAlgn="auto" latinLnBrk="0" hangingPunct="1">
            <a:lnSpc>
              <a:spcPct val="100000"/>
            </a:lnSpc>
            <a:spcBef>
              <a:spcPts val="0"/>
            </a:spcBef>
            <a:spcAft>
              <a:spcPts val="0"/>
            </a:spcAft>
            <a:buClrTx/>
            <a:buSzTx/>
            <a:buFontTx/>
            <a:buNone/>
            <a:tabLst/>
            <a:defRPr/>
          </a:pPr>
          <a:r>
            <a:rPr kumimoji="0" lang="en-AU" sz="2000" b="1" i="0" u="none" strike="noStrike" kern="1200" cap="none" spc="0" normalizeH="0" baseline="0" noProof="0" dirty="0">
              <a:ln>
                <a:noFill/>
              </a:ln>
              <a:solidFill>
                <a:srgbClr val="FF0000"/>
              </a:solidFill>
              <a:effectLst/>
              <a:uLnTx/>
              <a:uFillTx/>
              <a:latin typeface="Calibri" panose="020F0502020204030204"/>
              <a:ea typeface="+mn-ea"/>
              <a:cs typeface="+mn-cs"/>
            </a:rPr>
            <a:t>55%</a:t>
          </a:r>
        </a:p>
      </cdr:txBody>
    </cdr:sp>
  </cdr:relSizeAnchor>
</c:userShapes>
</file>

<file path=ppt/drawings/drawing7.xml><?xml version="1.0" encoding="utf-8"?>
<c:userShapes xmlns:c="http://schemas.openxmlformats.org/drawingml/2006/chart">
  <cdr:relSizeAnchor xmlns:cdr="http://schemas.openxmlformats.org/drawingml/2006/chartDrawing">
    <cdr:from>
      <cdr:x>0.07358</cdr:x>
      <cdr:y>0.28199</cdr:y>
    </cdr:from>
    <cdr:to>
      <cdr:x>0.44449</cdr:x>
      <cdr:y>0.45724</cdr:y>
    </cdr:to>
    <cdr:sp macro="" textlink="">
      <cdr:nvSpPr>
        <cdr:cNvPr id="2" name="Left Brace 1">
          <a:extLst xmlns:a="http://schemas.openxmlformats.org/drawingml/2006/main">
            <a:ext uri="{FF2B5EF4-FFF2-40B4-BE49-F238E27FC236}">
              <a16:creationId xmlns:a16="http://schemas.microsoft.com/office/drawing/2014/main" id="{ADAEA919-67C0-28DB-577A-53EC94AE1898}"/>
            </a:ext>
          </a:extLst>
        </cdr:cNvPr>
        <cdr:cNvSpPr/>
      </cdr:nvSpPr>
      <cdr:spPr>
        <a:xfrm xmlns:a="http://schemas.openxmlformats.org/drawingml/2006/main" rot="5400000">
          <a:off x="1107285" y="80510"/>
          <a:ext cx="498701" cy="1942564"/>
        </a:xfrm>
        <a:prstGeom xmlns:a="http://schemas.openxmlformats.org/drawingml/2006/main" prst="leftBrace">
          <a:avLst>
            <a:gd name="adj1" fmla="val 30891"/>
            <a:gd name="adj2" fmla="val 50690"/>
          </a:avLst>
        </a:prstGeom>
        <a:ln xmlns:a="http://schemas.openxmlformats.org/drawingml/2006/main" w="28575">
          <a:solidFill>
            <a:srgbClr val="FF0000"/>
          </a:solidFill>
          <a:headEnd w="lg" len="med"/>
        </a:ln>
      </cdr:spPr>
      <cdr:style>
        <a:lnRef xmlns:a="http://schemas.openxmlformats.org/drawingml/2006/main" idx="1">
          <a:schemeClr val="accent1"/>
        </a:lnRef>
        <a:fillRef xmlns:a="http://schemas.openxmlformats.org/drawingml/2006/main" idx="0">
          <a:schemeClr val="accent1"/>
        </a:fillRef>
        <a:effectRef xmlns:a="http://schemas.openxmlformats.org/drawingml/2006/main" idx="0">
          <a:schemeClr val="accent1"/>
        </a:effectRef>
        <a:fontRef xmlns:a="http://schemas.openxmlformats.org/drawingml/2006/main" idx="minor">
          <a:schemeClr val="tx1"/>
        </a:fontRef>
      </cdr:style>
      <cdr:txBody>
        <a:bodyPr xmlns:a="http://schemas.openxmlformats.org/drawingml/2006/main"/>
        <a:lstStyle xmlns:a="http://schemas.openxmlformats.org/drawingml/2006/main">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xmlns:a="http://schemas.openxmlformats.org/drawingml/2006/main">
          <a:endParaRPr lang="en-US" dirty="0"/>
        </a:p>
      </cdr:txBody>
    </cdr:sp>
  </cdr:relSizeAnchor>
  <cdr:relSizeAnchor xmlns:cdr="http://schemas.openxmlformats.org/drawingml/2006/chartDrawing">
    <cdr:from>
      <cdr:x>0.11514</cdr:x>
      <cdr:y>0.15919</cdr:y>
    </cdr:from>
    <cdr:to>
      <cdr:x>0.61618</cdr:x>
      <cdr:y>0.28183</cdr:y>
    </cdr:to>
    <cdr:sp macro="" textlink="">
      <cdr:nvSpPr>
        <cdr:cNvPr id="3" name="TextBox 3">
          <a:extLst xmlns:a="http://schemas.openxmlformats.org/drawingml/2006/main">
            <a:ext uri="{FF2B5EF4-FFF2-40B4-BE49-F238E27FC236}">
              <a16:creationId xmlns:a16="http://schemas.microsoft.com/office/drawing/2014/main" id="{59569231-7E26-782D-7EB5-04217A72E636}"/>
            </a:ext>
          </a:extLst>
        </cdr:cNvPr>
        <cdr:cNvSpPr txBox="1"/>
      </cdr:nvSpPr>
      <cdr:spPr>
        <a:xfrm xmlns:a="http://schemas.openxmlformats.org/drawingml/2006/main">
          <a:off x="603018" y="452985"/>
          <a:ext cx="2624070" cy="348984"/>
        </a:xfrm>
        <a:prstGeom xmlns:a="http://schemas.openxmlformats.org/drawingml/2006/main" prst="rect">
          <a:avLst/>
        </a:prstGeom>
        <a:noFill xmlns:a="http://schemas.openxmlformats.org/drawingml/2006/main"/>
      </cdr:spPr>
      <cdr:txBody>
        <a:bodyPr xmlns:a="http://schemas.openxmlformats.org/drawingml/2006/main" wrap="square" rtlCol="0">
          <a:spAutoFit/>
        </a:bodyPr>
        <a:lstStyle xmlns:a="http://schemas.openxmlformats.org/drawingml/2006/main">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xmlns:a="http://schemas.openxmlformats.org/drawingml/2006/main">
          <a:r>
            <a:rPr lang="en-GB" sz="1600" b="1" dirty="0"/>
            <a:t>Mean Euthanasia = 13/</a:t>
          </a:r>
          <a:r>
            <a:rPr lang="en-GB" sz="1600" b="1" dirty="0" err="1"/>
            <a:t>yr</a:t>
          </a:r>
          <a:endParaRPr lang="en-AU" sz="1600" b="1" dirty="0"/>
        </a:p>
      </cdr:txBody>
    </cdr:sp>
  </cdr:relSizeAnchor>
  <cdr:relSizeAnchor xmlns:cdr="http://schemas.openxmlformats.org/drawingml/2006/chartDrawing">
    <cdr:from>
      <cdr:x>0.87843</cdr:x>
      <cdr:y>0.58866</cdr:y>
    </cdr:from>
    <cdr:to>
      <cdr:x>0.92208</cdr:x>
      <cdr:y>0.75026</cdr:y>
    </cdr:to>
    <cdr:sp macro="" textlink="">
      <cdr:nvSpPr>
        <cdr:cNvPr id="4" name="Arrow: Down 3">
          <a:extLst xmlns:a="http://schemas.openxmlformats.org/drawingml/2006/main">
            <a:ext uri="{FF2B5EF4-FFF2-40B4-BE49-F238E27FC236}">
              <a16:creationId xmlns:a16="http://schemas.microsoft.com/office/drawing/2014/main" id="{68534339-BF89-B8E8-7DC2-AE769DCBD6FA}"/>
            </a:ext>
          </a:extLst>
        </cdr:cNvPr>
        <cdr:cNvSpPr/>
      </cdr:nvSpPr>
      <cdr:spPr>
        <a:xfrm xmlns:a="http://schemas.openxmlformats.org/drawingml/2006/main">
          <a:off x="4600551" y="1625038"/>
          <a:ext cx="228600" cy="446104"/>
        </a:xfrm>
        <a:prstGeom xmlns:a="http://schemas.openxmlformats.org/drawingml/2006/main" prst="downArrow">
          <a:avLst/>
        </a:prstGeom>
        <a:solidFill xmlns:a="http://schemas.openxmlformats.org/drawingml/2006/main">
          <a:srgbClr val="FF0000"/>
        </a:solidFill>
        <a:ln xmlns:a="http://schemas.openxmlformats.org/drawingml/2006/main">
          <a:noFill/>
        </a:ln>
      </cdr:spPr>
      <cdr:style>
        <a:lnRef xmlns:a="http://schemas.openxmlformats.org/drawingml/2006/main" idx="2">
          <a:schemeClr val="accent1">
            <a:shade val="15000"/>
          </a:schemeClr>
        </a:lnRef>
        <a:fillRef xmlns:a="http://schemas.openxmlformats.org/drawingml/2006/main" idx="1">
          <a:schemeClr val="accent1"/>
        </a:fillRef>
        <a:effectRef xmlns:a="http://schemas.openxmlformats.org/drawingml/2006/main" idx="0">
          <a:schemeClr val="accent1"/>
        </a:effectRef>
        <a:fontRef xmlns:a="http://schemas.openxmlformats.org/drawingml/2006/main" idx="minor">
          <a:schemeClr val="lt1"/>
        </a:fontRef>
      </cdr:style>
      <cdr:txBody>
        <a:bodyPr xmlns:a="http://schemas.openxmlformats.org/drawingml/2006/main" rtlCol="0" anchor="ctr"/>
        <a:lstStyle xmlns:a="http://schemas.openxmlformats.org/drawingml/2006/main">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xmlns:a="http://schemas.openxmlformats.org/drawingml/2006/main">
          <a:pPr algn="ctr"/>
          <a:endParaRPr lang="en-AU"/>
        </a:p>
      </cdr:txBody>
    </cdr:sp>
  </cdr:relSizeAnchor>
  <cdr:relSizeAnchor xmlns:cdr="http://schemas.openxmlformats.org/drawingml/2006/chartDrawing">
    <cdr:from>
      <cdr:x>0.73399</cdr:x>
      <cdr:y>0.59033</cdr:y>
    </cdr:from>
    <cdr:to>
      <cdr:x>0.77763</cdr:x>
      <cdr:y>0.75193</cdr:y>
    </cdr:to>
    <cdr:sp macro="" textlink="">
      <cdr:nvSpPr>
        <cdr:cNvPr id="5" name="Arrow: Down 4">
          <a:extLst xmlns:a="http://schemas.openxmlformats.org/drawingml/2006/main">
            <a:ext uri="{FF2B5EF4-FFF2-40B4-BE49-F238E27FC236}">
              <a16:creationId xmlns:a16="http://schemas.microsoft.com/office/drawing/2014/main" id="{68534339-BF89-B8E8-7DC2-AE769DCBD6FA}"/>
            </a:ext>
          </a:extLst>
        </cdr:cNvPr>
        <cdr:cNvSpPr/>
      </cdr:nvSpPr>
      <cdr:spPr>
        <a:xfrm xmlns:a="http://schemas.openxmlformats.org/drawingml/2006/main">
          <a:off x="3844065" y="1629643"/>
          <a:ext cx="228600" cy="446104"/>
        </a:xfrm>
        <a:prstGeom xmlns:a="http://schemas.openxmlformats.org/drawingml/2006/main" prst="downArrow">
          <a:avLst/>
        </a:prstGeom>
        <a:solidFill xmlns:a="http://schemas.openxmlformats.org/drawingml/2006/main">
          <a:srgbClr val="FF0000"/>
        </a:solidFill>
        <a:ln xmlns:a="http://schemas.openxmlformats.org/drawingml/2006/main">
          <a:noFill/>
        </a:ln>
      </cdr:spPr>
      <cdr:style>
        <a:lnRef xmlns:a="http://schemas.openxmlformats.org/drawingml/2006/main" idx="2">
          <a:schemeClr val="accent1">
            <a:shade val="15000"/>
          </a:schemeClr>
        </a:lnRef>
        <a:fillRef xmlns:a="http://schemas.openxmlformats.org/drawingml/2006/main" idx="1">
          <a:schemeClr val="accent1"/>
        </a:fillRef>
        <a:effectRef xmlns:a="http://schemas.openxmlformats.org/drawingml/2006/main" idx="0">
          <a:schemeClr val="accent1"/>
        </a:effectRef>
        <a:fontRef xmlns:a="http://schemas.openxmlformats.org/drawingml/2006/main" idx="minor">
          <a:schemeClr val="lt1"/>
        </a:fontRef>
      </cdr:style>
      <cdr:txBody>
        <a:bodyPr xmlns:a="http://schemas.openxmlformats.org/drawingml/2006/main" rtlCol="0" anchor="ctr"/>
        <a:lstStyle xmlns:a="http://schemas.openxmlformats.org/drawingml/2006/main">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xmlns:a="http://schemas.openxmlformats.org/drawingml/2006/main">
          <a:pPr algn="ctr"/>
          <a:endParaRPr lang="en-AU"/>
        </a:p>
      </cdr:txBody>
    </cdr:sp>
  </cdr:relSizeAnchor>
  <cdr:relSizeAnchor xmlns:cdr="http://schemas.openxmlformats.org/drawingml/2006/chartDrawing">
    <cdr:from>
      <cdr:x>0.84486</cdr:x>
      <cdr:y>0.44964</cdr:y>
    </cdr:from>
    <cdr:to>
      <cdr:x>0.99067</cdr:x>
      <cdr:y>0.59025</cdr:y>
    </cdr:to>
    <cdr:sp macro="" textlink="">
      <cdr:nvSpPr>
        <cdr:cNvPr id="8" name="TextBox 11">
          <a:extLst xmlns:a="http://schemas.openxmlformats.org/drawingml/2006/main">
            <a:ext uri="{FF2B5EF4-FFF2-40B4-BE49-F238E27FC236}">
              <a16:creationId xmlns:a16="http://schemas.microsoft.com/office/drawing/2014/main" id="{EFDB9215-A2F7-837B-C38C-72E8A51CF3AE}"/>
            </a:ext>
          </a:extLst>
        </cdr:cNvPr>
        <cdr:cNvSpPr txBox="1"/>
      </cdr:nvSpPr>
      <cdr:spPr>
        <a:xfrm xmlns:a="http://schemas.openxmlformats.org/drawingml/2006/main">
          <a:off x="4424741" y="1279508"/>
          <a:ext cx="763643" cy="400110"/>
        </a:xfrm>
        <a:prstGeom xmlns:a="http://schemas.openxmlformats.org/drawingml/2006/main" prst="rect">
          <a:avLst/>
        </a:prstGeom>
        <a:noFill xmlns:a="http://schemas.openxmlformats.org/drawingml/2006/main"/>
      </cdr:spPr>
      <cdr:txBody>
        <a:bodyPr xmlns:a="http://schemas.openxmlformats.org/drawingml/2006/main" wrap="square" rtlCol="0">
          <a:spAutoFit/>
        </a:bodyPr>
        <a:lstStyle xmlns:a="http://schemas.openxmlformats.org/drawingml/2006/main">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xmlns:a="http://schemas.openxmlformats.org/drawingml/2006/main">
          <a:pPr marL="0" marR="0" lvl="0" indent="0" algn="l" defTabSz="914400" rtl="0" eaLnBrk="1" fontAlgn="auto" latinLnBrk="0" hangingPunct="1">
            <a:lnSpc>
              <a:spcPct val="100000"/>
            </a:lnSpc>
            <a:spcBef>
              <a:spcPts val="0"/>
            </a:spcBef>
            <a:spcAft>
              <a:spcPts val="0"/>
            </a:spcAft>
            <a:buClrTx/>
            <a:buSzTx/>
            <a:buFontTx/>
            <a:buNone/>
            <a:tabLst/>
            <a:defRPr/>
          </a:pPr>
          <a:r>
            <a:rPr lang="en-AU" sz="2000" b="1" kern="1200" dirty="0">
              <a:solidFill>
                <a:srgbClr val="FF0000"/>
              </a:solidFill>
              <a:latin typeface="Calibri" panose="020F0502020204030204"/>
            </a:rPr>
            <a:t>85</a:t>
          </a:r>
          <a:r>
            <a:rPr kumimoji="0" lang="en-AU" sz="2000" b="1" i="0" u="none" strike="noStrike" kern="1200" cap="none" spc="0" normalizeH="0" baseline="0" noProof="0" dirty="0">
              <a:ln>
                <a:noFill/>
              </a:ln>
              <a:solidFill>
                <a:srgbClr val="FF0000"/>
              </a:solidFill>
              <a:effectLst/>
              <a:uLnTx/>
              <a:uFillTx/>
              <a:latin typeface="Calibri" panose="020F0502020204030204"/>
              <a:ea typeface="+mn-ea"/>
              <a:cs typeface="+mn-cs"/>
            </a:rPr>
            <a:t>%</a:t>
          </a:r>
        </a:p>
      </cdr:txBody>
    </cdr:sp>
  </cdr:relSizeAnchor>
  <cdr:relSizeAnchor xmlns:cdr="http://schemas.openxmlformats.org/drawingml/2006/chartDrawing">
    <cdr:from>
      <cdr:x>0.71275</cdr:x>
      <cdr:y>0.45483</cdr:y>
    </cdr:from>
    <cdr:to>
      <cdr:x>0.85856</cdr:x>
      <cdr:y>0.59544</cdr:y>
    </cdr:to>
    <cdr:sp macro="" textlink="">
      <cdr:nvSpPr>
        <cdr:cNvPr id="9" name="TextBox 11">
          <a:extLst xmlns:a="http://schemas.openxmlformats.org/drawingml/2006/main">
            <a:ext uri="{FF2B5EF4-FFF2-40B4-BE49-F238E27FC236}">
              <a16:creationId xmlns:a16="http://schemas.microsoft.com/office/drawing/2014/main" id="{EFDB9215-A2F7-837B-C38C-72E8A51CF3AE}"/>
            </a:ext>
          </a:extLst>
        </cdr:cNvPr>
        <cdr:cNvSpPr txBox="1"/>
      </cdr:nvSpPr>
      <cdr:spPr>
        <a:xfrm xmlns:a="http://schemas.openxmlformats.org/drawingml/2006/main">
          <a:off x="3732849" y="1294277"/>
          <a:ext cx="763643" cy="400110"/>
        </a:xfrm>
        <a:prstGeom xmlns:a="http://schemas.openxmlformats.org/drawingml/2006/main" prst="rect">
          <a:avLst/>
        </a:prstGeom>
        <a:noFill xmlns:a="http://schemas.openxmlformats.org/drawingml/2006/main"/>
      </cdr:spPr>
      <cdr:txBody>
        <a:bodyPr xmlns:a="http://schemas.openxmlformats.org/drawingml/2006/main" wrap="square" rtlCol="0">
          <a:spAutoFit/>
        </a:bodyPr>
        <a:lstStyle xmlns:a="http://schemas.openxmlformats.org/drawingml/2006/main">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xmlns:a="http://schemas.openxmlformats.org/drawingml/2006/main">
          <a:pPr marL="0" marR="0" lvl="0" indent="0" algn="l" defTabSz="914400" rtl="0" eaLnBrk="1" fontAlgn="auto" latinLnBrk="0" hangingPunct="1">
            <a:lnSpc>
              <a:spcPct val="100000"/>
            </a:lnSpc>
            <a:spcBef>
              <a:spcPts val="0"/>
            </a:spcBef>
            <a:spcAft>
              <a:spcPts val="0"/>
            </a:spcAft>
            <a:buClrTx/>
            <a:buSzTx/>
            <a:buFontTx/>
            <a:buNone/>
            <a:tabLst/>
            <a:defRPr/>
          </a:pPr>
          <a:r>
            <a:rPr lang="en-AU" sz="2000" b="1" kern="1200" dirty="0">
              <a:solidFill>
                <a:srgbClr val="FF0000"/>
              </a:solidFill>
              <a:latin typeface="Calibri" panose="020F0502020204030204"/>
            </a:rPr>
            <a:t>85</a:t>
          </a:r>
          <a:r>
            <a:rPr kumimoji="0" lang="en-AU" sz="2000" b="1" i="0" u="none" strike="noStrike" kern="1200" cap="none" spc="0" normalizeH="0" baseline="0" noProof="0" dirty="0">
              <a:ln>
                <a:noFill/>
              </a:ln>
              <a:solidFill>
                <a:srgbClr val="FF0000"/>
              </a:solidFill>
              <a:effectLst/>
              <a:uLnTx/>
              <a:uFillTx/>
              <a:latin typeface="Calibri" panose="020F0502020204030204"/>
              <a:ea typeface="+mn-ea"/>
              <a:cs typeface="+mn-cs"/>
            </a:rPr>
            <a:t>%</a:t>
          </a:r>
        </a:p>
      </cdr:txBody>
    </cdr:sp>
  </cdr:relSizeAnchor>
  <cdr:relSizeAnchor xmlns:cdr="http://schemas.openxmlformats.org/drawingml/2006/chartDrawing">
    <cdr:from>
      <cdr:x>0.57033</cdr:x>
      <cdr:y>0.65504</cdr:y>
    </cdr:from>
    <cdr:to>
      <cdr:x>0.61397</cdr:x>
      <cdr:y>0.81664</cdr:y>
    </cdr:to>
    <cdr:sp macro="" textlink="">
      <cdr:nvSpPr>
        <cdr:cNvPr id="6" name="Arrow: Down 5">
          <a:extLst xmlns:a="http://schemas.openxmlformats.org/drawingml/2006/main">
            <a:ext uri="{FF2B5EF4-FFF2-40B4-BE49-F238E27FC236}">
              <a16:creationId xmlns:a16="http://schemas.microsoft.com/office/drawing/2014/main" id="{4605FB73-A477-990C-6BCE-964227102E06}"/>
            </a:ext>
          </a:extLst>
        </cdr:cNvPr>
        <cdr:cNvSpPr/>
      </cdr:nvSpPr>
      <cdr:spPr>
        <a:xfrm xmlns:a="http://schemas.openxmlformats.org/drawingml/2006/main">
          <a:off x="2986970" y="1864008"/>
          <a:ext cx="228553" cy="459853"/>
        </a:xfrm>
        <a:prstGeom xmlns:a="http://schemas.openxmlformats.org/drawingml/2006/main" prst="downArrow">
          <a:avLst/>
        </a:prstGeom>
        <a:solidFill xmlns:a="http://schemas.openxmlformats.org/drawingml/2006/main">
          <a:srgbClr val="FF0000"/>
        </a:solidFill>
        <a:ln xmlns:a="http://schemas.openxmlformats.org/drawingml/2006/main">
          <a:noFill/>
        </a:ln>
      </cdr:spPr>
      <cdr:style>
        <a:lnRef xmlns:a="http://schemas.openxmlformats.org/drawingml/2006/main" idx="2">
          <a:schemeClr val="accent1">
            <a:shade val="15000"/>
          </a:schemeClr>
        </a:lnRef>
        <a:fillRef xmlns:a="http://schemas.openxmlformats.org/drawingml/2006/main" idx="1">
          <a:schemeClr val="accent1"/>
        </a:fillRef>
        <a:effectRef xmlns:a="http://schemas.openxmlformats.org/drawingml/2006/main" idx="0">
          <a:schemeClr val="accent1"/>
        </a:effectRef>
        <a:fontRef xmlns:a="http://schemas.openxmlformats.org/drawingml/2006/main" idx="minor">
          <a:schemeClr val="lt1"/>
        </a:fontRef>
      </cdr:style>
      <cdr:txBody>
        <a:bodyPr xmlns:a="http://schemas.openxmlformats.org/drawingml/2006/main" rtlCol="0" anchor="ctr"/>
        <a:lstStyle xmlns:a="http://schemas.openxmlformats.org/drawingml/2006/main">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xmlns:a="http://schemas.openxmlformats.org/drawingml/2006/main">
          <a:pPr algn="ctr"/>
          <a:endParaRPr lang="en-AU"/>
        </a:p>
      </cdr:txBody>
    </cdr:sp>
  </cdr:relSizeAnchor>
  <cdr:relSizeAnchor xmlns:cdr="http://schemas.openxmlformats.org/drawingml/2006/chartDrawing">
    <cdr:from>
      <cdr:x>0.51585</cdr:x>
      <cdr:y>0.48415</cdr:y>
    </cdr:from>
    <cdr:to>
      <cdr:x>0.66166</cdr:x>
      <cdr:y>0.62476</cdr:y>
    </cdr:to>
    <cdr:sp macro="" textlink="">
      <cdr:nvSpPr>
        <cdr:cNvPr id="7" name="TextBox 11">
          <a:extLst xmlns:a="http://schemas.openxmlformats.org/drawingml/2006/main">
            <a:ext uri="{FF2B5EF4-FFF2-40B4-BE49-F238E27FC236}">
              <a16:creationId xmlns:a16="http://schemas.microsoft.com/office/drawing/2014/main" id="{23A983F2-5DDF-E791-3D5C-F528D52AB367}"/>
            </a:ext>
          </a:extLst>
        </cdr:cNvPr>
        <cdr:cNvSpPr txBox="1"/>
      </cdr:nvSpPr>
      <cdr:spPr>
        <a:xfrm xmlns:a="http://schemas.openxmlformats.org/drawingml/2006/main">
          <a:off x="2701621" y="1377712"/>
          <a:ext cx="763643" cy="400110"/>
        </a:xfrm>
        <a:prstGeom xmlns:a="http://schemas.openxmlformats.org/drawingml/2006/main" prst="rect">
          <a:avLst/>
        </a:prstGeom>
        <a:noFill xmlns:a="http://schemas.openxmlformats.org/drawingml/2006/main"/>
      </cdr:spPr>
      <cdr:txBody>
        <a:bodyPr xmlns:a="http://schemas.openxmlformats.org/drawingml/2006/main" wrap="square" rtlCol="0">
          <a:spAutoFit/>
        </a:bodyPr>
        <a:lstStyle xmlns:a="http://schemas.openxmlformats.org/drawingml/2006/main">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xmlns:a="http://schemas.openxmlformats.org/drawingml/2006/main">
          <a:pPr marL="0" marR="0" lvl="0" indent="0" algn="l" defTabSz="914400" rtl="0" eaLnBrk="1" fontAlgn="auto" latinLnBrk="0" hangingPunct="1">
            <a:lnSpc>
              <a:spcPct val="100000"/>
            </a:lnSpc>
            <a:spcBef>
              <a:spcPts val="0"/>
            </a:spcBef>
            <a:spcAft>
              <a:spcPts val="0"/>
            </a:spcAft>
            <a:buClrTx/>
            <a:buSzTx/>
            <a:buFontTx/>
            <a:buNone/>
            <a:tabLst/>
            <a:defRPr/>
          </a:pPr>
          <a:r>
            <a:rPr lang="en-AU" sz="2000" b="1" kern="1200" dirty="0">
              <a:solidFill>
                <a:srgbClr val="FF0000"/>
              </a:solidFill>
              <a:latin typeface="Calibri" panose="020F0502020204030204"/>
            </a:rPr>
            <a:t>100</a:t>
          </a:r>
          <a:r>
            <a:rPr kumimoji="0" lang="en-AU" sz="2000" b="1" i="0" u="none" strike="noStrike" kern="1200" cap="none" spc="0" normalizeH="0" baseline="0" noProof="0" dirty="0">
              <a:ln>
                <a:noFill/>
              </a:ln>
              <a:solidFill>
                <a:srgbClr val="FF0000"/>
              </a:solidFill>
              <a:effectLst/>
              <a:uLnTx/>
              <a:uFillTx/>
              <a:latin typeface="Calibri" panose="020F0502020204030204"/>
              <a:ea typeface="+mn-ea"/>
              <a:cs typeface="+mn-cs"/>
            </a:rPr>
            <a:t>%</a:t>
          </a:r>
        </a:p>
      </cdr:txBody>
    </cdr:sp>
  </cdr:relSizeAnchor>
</c:userShape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84871" cy="502755"/>
          </a:xfrm>
          <a:prstGeom prst="rect">
            <a:avLst/>
          </a:prstGeom>
        </p:spPr>
        <p:txBody>
          <a:bodyPr vert="horz" lIns="96616" tIns="48308" rIns="96616" bIns="48308" rtlCol="0"/>
          <a:lstStyle>
            <a:lvl1pPr algn="l">
              <a:defRPr sz="1300"/>
            </a:lvl1pPr>
          </a:lstStyle>
          <a:p>
            <a:endParaRPr lang="en-AU"/>
          </a:p>
        </p:txBody>
      </p:sp>
      <p:sp>
        <p:nvSpPr>
          <p:cNvPr id="3" name="Date Placeholder 2"/>
          <p:cNvSpPr>
            <a:spLocks noGrp="1"/>
          </p:cNvSpPr>
          <p:nvPr>
            <p:ph type="dt" idx="1"/>
          </p:nvPr>
        </p:nvSpPr>
        <p:spPr>
          <a:xfrm>
            <a:off x="3901698" y="0"/>
            <a:ext cx="2984871" cy="502755"/>
          </a:xfrm>
          <a:prstGeom prst="rect">
            <a:avLst/>
          </a:prstGeom>
        </p:spPr>
        <p:txBody>
          <a:bodyPr vert="horz" lIns="96616" tIns="48308" rIns="96616" bIns="48308" rtlCol="0"/>
          <a:lstStyle>
            <a:lvl1pPr algn="r">
              <a:defRPr sz="1300"/>
            </a:lvl1pPr>
          </a:lstStyle>
          <a:p>
            <a:fld id="{8F1F89FC-2B9A-42CD-878E-09D96F0BC970}" type="datetimeFigureOut">
              <a:rPr lang="en-AU" smtClean="0"/>
              <a:t>29/09/2023</a:t>
            </a:fld>
            <a:endParaRPr lang="en-AU"/>
          </a:p>
        </p:txBody>
      </p:sp>
      <p:sp>
        <p:nvSpPr>
          <p:cNvPr id="4" name="Slide Image Placeholder 3"/>
          <p:cNvSpPr>
            <a:spLocks noGrp="1" noRot="1" noChangeAspect="1"/>
          </p:cNvSpPr>
          <p:nvPr>
            <p:ph type="sldImg" idx="2"/>
          </p:nvPr>
        </p:nvSpPr>
        <p:spPr>
          <a:xfrm>
            <a:off x="439738" y="1252538"/>
            <a:ext cx="6008687" cy="3381375"/>
          </a:xfrm>
          <a:prstGeom prst="rect">
            <a:avLst/>
          </a:prstGeom>
          <a:noFill/>
          <a:ln w="12700">
            <a:solidFill>
              <a:prstClr val="black"/>
            </a:solidFill>
          </a:ln>
        </p:spPr>
        <p:txBody>
          <a:bodyPr vert="horz" lIns="96616" tIns="48308" rIns="96616" bIns="48308" rtlCol="0" anchor="ctr"/>
          <a:lstStyle/>
          <a:p>
            <a:endParaRPr lang="en-AU"/>
          </a:p>
        </p:txBody>
      </p:sp>
      <p:sp>
        <p:nvSpPr>
          <p:cNvPr id="5" name="Notes Placeholder 4"/>
          <p:cNvSpPr>
            <a:spLocks noGrp="1"/>
          </p:cNvSpPr>
          <p:nvPr>
            <p:ph type="body" sz="quarter" idx="3"/>
          </p:nvPr>
        </p:nvSpPr>
        <p:spPr>
          <a:xfrm>
            <a:off x="688817" y="4822269"/>
            <a:ext cx="5510530" cy="3945493"/>
          </a:xfrm>
          <a:prstGeom prst="rect">
            <a:avLst/>
          </a:prstGeom>
        </p:spPr>
        <p:txBody>
          <a:bodyPr vert="horz" lIns="96616" tIns="48308" rIns="96616" bIns="48308" rtlCol="0"/>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AU"/>
          </a:p>
        </p:txBody>
      </p:sp>
      <p:sp>
        <p:nvSpPr>
          <p:cNvPr id="6" name="Footer Placeholder 5"/>
          <p:cNvSpPr>
            <a:spLocks noGrp="1"/>
          </p:cNvSpPr>
          <p:nvPr>
            <p:ph type="ftr" sz="quarter" idx="4"/>
          </p:nvPr>
        </p:nvSpPr>
        <p:spPr>
          <a:xfrm>
            <a:off x="0" y="9517547"/>
            <a:ext cx="2984871" cy="502754"/>
          </a:xfrm>
          <a:prstGeom prst="rect">
            <a:avLst/>
          </a:prstGeom>
        </p:spPr>
        <p:txBody>
          <a:bodyPr vert="horz" lIns="96616" tIns="48308" rIns="96616" bIns="48308" rtlCol="0" anchor="b"/>
          <a:lstStyle>
            <a:lvl1pPr algn="l">
              <a:defRPr sz="1300"/>
            </a:lvl1pPr>
          </a:lstStyle>
          <a:p>
            <a:endParaRPr lang="en-AU"/>
          </a:p>
        </p:txBody>
      </p:sp>
      <p:sp>
        <p:nvSpPr>
          <p:cNvPr id="7" name="Slide Number Placeholder 6"/>
          <p:cNvSpPr>
            <a:spLocks noGrp="1"/>
          </p:cNvSpPr>
          <p:nvPr>
            <p:ph type="sldNum" sz="quarter" idx="5"/>
          </p:nvPr>
        </p:nvSpPr>
        <p:spPr>
          <a:xfrm>
            <a:off x="3901698" y="9517547"/>
            <a:ext cx="2984871" cy="502754"/>
          </a:xfrm>
          <a:prstGeom prst="rect">
            <a:avLst/>
          </a:prstGeom>
        </p:spPr>
        <p:txBody>
          <a:bodyPr vert="horz" lIns="96616" tIns="48308" rIns="96616" bIns="48308" rtlCol="0" anchor="b"/>
          <a:lstStyle>
            <a:lvl1pPr algn="r">
              <a:defRPr sz="1300"/>
            </a:lvl1pPr>
          </a:lstStyle>
          <a:p>
            <a:fld id="{B956B801-A226-4D3A-B828-FD2AF635A07C}" type="slidenum">
              <a:rPr lang="en-AU" smtClean="0"/>
              <a:t>‹#›</a:t>
            </a:fld>
            <a:endParaRPr lang="en-AU"/>
          </a:p>
        </p:txBody>
      </p:sp>
    </p:spTree>
    <p:extLst>
      <p:ext uri="{BB962C8B-B14F-4D97-AF65-F5344CB8AC3E}">
        <p14:creationId xmlns:p14="http://schemas.microsoft.com/office/powerpoint/2010/main" val="227628889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F28EAB8-A1D0-5190-FC21-7975AEA747D9}"/>
              </a:ext>
            </a:extLst>
          </p:cNvPr>
          <p:cNvSpPr>
            <a:spLocks noGrp="1"/>
          </p:cNvSpPr>
          <p:nvPr>
            <p:ph type="ctrTitle"/>
          </p:nvPr>
        </p:nvSpPr>
        <p:spPr>
          <a:xfrm>
            <a:off x="1524000" y="1122363"/>
            <a:ext cx="9144000" cy="2387600"/>
          </a:xfrm>
        </p:spPr>
        <p:txBody>
          <a:bodyPr anchor="b"/>
          <a:lstStyle>
            <a:lvl1pPr algn="ctr">
              <a:defRPr sz="6000"/>
            </a:lvl1pPr>
          </a:lstStyle>
          <a:p>
            <a:r>
              <a:rPr lang="en-GB"/>
              <a:t>Click to edit Master title style</a:t>
            </a:r>
            <a:endParaRPr lang="en-AU"/>
          </a:p>
        </p:txBody>
      </p:sp>
      <p:sp>
        <p:nvSpPr>
          <p:cNvPr id="3" name="Subtitle 2">
            <a:extLst>
              <a:ext uri="{FF2B5EF4-FFF2-40B4-BE49-F238E27FC236}">
                <a16:creationId xmlns:a16="http://schemas.microsoft.com/office/drawing/2014/main" id="{C8249BDB-782E-A34F-9AA3-9E8BDBB785A4}"/>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Click to edit Master subtitle style</a:t>
            </a:r>
            <a:endParaRPr lang="en-AU"/>
          </a:p>
        </p:txBody>
      </p:sp>
      <p:sp>
        <p:nvSpPr>
          <p:cNvPr id="4" name="Date Placeholder 3">
            <a:extLst>
              <a:ext uri="{FF2B5EF4-FFF2-40B4-BE49-F238E27FC236}">
                <a16:creationId xmlns:a16="http://schemas.microsoft.com/office/drawing/2014/main" id="{87D8FE34-2B1B-D25E-0A84-7D5F60F2C237}"/>
              </a:ext>
            </a:extLst>
          </p:cNvPr>
          <p:cNvSpPr>
            <a:spLocks noGrp="1"/>
          </p:cNvSpPr>
          <p:nvPr>
            <p:ph type="dt" sz="half" idx="10"/>
          </p:nvPr>
        </p:nvSpPr>
        <p:spPr/>
        <p:txBody>
          <a:bodyPr/>
          <a:lstStyle/>
          <a:p>
            <a:fld id="{C9D5D5BB-82FF-49FE-AF07-85BDFBCD9E5F}" type="datetimeFigureOut">
              <a:rPr lang="en-AU" smtClean="0"/>
              <a:t>29/09/2023</a:t>
            </a:fld>
            <a:endParaRPr lang="en-AU"/>
          </a:p>
        </p:txBody>
      </p:sp>
      <p:sp>
        <p:nvSpPr>
          <p:cNvPr id="5" name="Footer Placeholder 4">
            <a:extLst>
              <a:ext uri="{FF2B5EF4-FFF2-40B4-BE49-F238E27FC236}">
                <a16:creationId xmlns:a16="http://schemas.microsoft.com/office/drawing/2014/main" id="{921D14C3-A8FA-D4EC-FCF3-DE7F40796ED1}"/>
              </a:ext>
            </a:extLst>
          </p:cNvPr>
          <p:cNvSpPr>
            <a:spLocks noGrp="1"/>
          </p:cNvSpPr>
          <p:nvPr>
            <p:ph type="ftr" sz="quarter" idx="11"/>
          </p:nvPr>
        </p:nvSpPr>
        <p:spPr/>
        <p:txBody>
          <a:bodyPr/>
          <a:lstStyle/>
          <a:p>
            <a:endParaRPr lang="en-AU"/>
          </a:p>
        </p:txBody>
      </p:sp>
      <p:sp>
        <p:nvSpPr>
          <p:cNvPr id="6" name="Slide Number Placeholder 5">
            <a:extLst>
              <a:ext uri="{FF2B5EF4-FFF2-40B4-BE49-F238E27FC236}">
                <a16:creationId xmlns:a16="http://schemas.microsoft.com/office/drawing/2014/main" id="{A65088FA-C46C-3014-A7C8-04421FD273B5}"/>
              </a:ext>
            </a:extLst>
          </p:cNvPr>
          <p:cNvSpPr>
            <a:spLocks noGrp="1"/>
          </p:cNvSpPr>
          <p:nvPr>
            <p:ph type="sldNum" sz="quarter" idx="12"/>
          </p:nvPr>
        </p:nvSpPr>
        <p:spPr/>
        <p:txBody>
          <a:bodyPr/>
          <a:lstStyle/>
          <a:p>
            <a:fld id="{C368BD9A-8A50-4167-870E-2891132A309D}" type="slidenum">
              <a:rPr lang="en-AU" smtClean="0"/>
              <a:t>‹#›</a:t>
            </a:fld>
            <a:endParaRPr lang="en-AU"/>
          </a:p>
        </p:txBody>
      </p:sp>
    </p:spTree>
    <p:extLst>
      <p:ext uri="{BB962C8B-B14F-4D97-AF65-F5344CB8AC3E}">
        <p14:creationId xmlns:p14="http://schemas.microsoft.com/office/powerpoint/2010/main" val="98249579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3583636-932A-272A-D8E6-8780EC16D709}"/>
              </a:ext>
            </a:extLst>
          </p:cNvPr>
          <p:cNvSpPr>
            <a:spLocks noGrp="1"/>
          </p:cNvSpPr>
          <p:nvPr>
            <p:ph type="title"/>
          </p:nvPr>
        </p:nvSpPr>
        <p:spPr/>
        <p:txBody>
          <a:bodyPr/>
          <a:lstStyle/>
          <a:p>
            <a:r>
              <a:rPr lang="en-GB"/>
              <a:t>Click to edit Master title style</a:t>
            </a:r>
            <a:endParaRPr lang="en-AU"/>
          </a:p>
        </p:txBody>
      </p:sp>
      <p:sp>
        <p:nvSpPr>
          <p:cNvPr id="3" name="Content Placeholder 2">
            <a:extLst>
              <a:ext uri="{FF2B5EF4-FFF2-40B4-BE49-F238E27FC236}">
                <a16:creationId xmlns:a16="http://schemas.microsoft.com/office/drawing/2014/main" id="{B78825EC-B02A-5DCB-A977-97A6A4FCAAA3}"/>
              </a:ext>
            </a:extLst>
          </p:cNvPr>
          <p:cNvSpPr>
            <a:spLocks noGrp="1"/>
          </p:cNvSpPr>
          <p:nvPr>
            <p:ph idx="1"/>
          </p:nvPr>
        </p:nvSpPr>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AU"/>
          </a:p>
        </p:txBody>
      </p:sp>
      <p:sp>
        <p:nvSpPr>
          <p:cNvPr id="4" name="Date Placeholder 3">
            <a:extLst>
              <a:ext uri="{FF2B5EF4-FFF2-40B4-BE49-F238E27FC236}">
                <a16:creationId xmlns:a16="http://schemas.microsoft.com/office/drawing/2014/main" id="{B84F4622-457E-B42A-F65A-6FC32AA82BA9}"/>
              </a:ext>
            </a:extLst>
          </p:cNvPr>
          <p:cNvSpPr>
            <a:spLocks noGrp="1"/>
          </p:cNvSpPr>
          <p:nvPr>
            <p:ph type="dt" sz="half" idx="10"/>
          </p:nvPr>
        </p:nvSpPr>
        <p:spPr/>
        <p:txBody>
          <a:bodyPr/>
          <a:lstStyle/>
          <a:p>
            <a:fld id="{C9D5D5BB-82FF-49FE-AF07-85BDFBCD9E5F}" type="datetimeFigureOut">
              <a:rPr lang="en-AU" smtClean="0"/>
              <a:t>29/09/2023</a:t>
            </a:fld>
            <a:endParaRPr lang="en-AU"/>
          </a:p>
        </p:txBody>
      </p:sp>
      <p:sp>
        <p:nvSpPr>
          <p:cNvPr id="5" name="Footer Placeholder 4">
            <a:extLst>
              <a:ext uri="{FF2B5EF4-FFF2-40B4-BE49-F238E27FC236}">
                <a16:creationId xmlns:a16="http://schemas.microsoft.com/office/drawing/2014/main" id="{E8BCE0D3-90E4-C30A-A9B0-E74BC7FE23D2}"/>
              </a:ext>
            </a:extLst>
          </p:cNvPr>
          <p:cNvSpPr>
            <a:spLocks noGrp="1"/>
          </p:cNvSpPr>
          <p:nvPr>
            <p:ph type="ftr" sz="quarter" idx="11"/>
          </p:nvPr>
        </p:nvSpPr>
        <p:spPr/>
        <p:txBody>
          <a:bodyPr/>
          <a:lstStyle/>
          <a:p>
            <a:endParaRPr lang="en-AU"/>
          </a:p>
        </p:txBody>
      </p:sp>
      <p:sp>
        <p:nvSpPr>
          <p:cNvPr id="6" name="Slide Number Placeholder 5">
            <a:extLst>
              <a:ext uri="{FF2B5EF4-FFF2-40B4-BE49-F238E27FC236}">
                <a16:creationId xmlns:a16="http://schemas.microsoft.com/office/drawing/2014/main" id="{277E53D1-70B1-94AE-9557-F599651842EA}"/>
              </a:ext>
            </a:extLst>
          </p:cNvPr>
          <p:cNvSpPr>
            <a:spLocks noGrp="1"/>
          </p:cNvSpPr>
          <p:nvPr>
            <p:ph type="sldNum" sz="quarter" idx="12"/>
          </p:nvPr>
        </p:nvSpPr>
        <p:spPr/>
        <p:txBody>
          <a:bodyPr/>
          <a:lstStyle/>
          <a:p>
            <a:fld id="{C368BD9A-8A50-4167-870E-2891132A309D}" type="slidenum">
              <a:rPr lang="en-AU" smtClean="0"/>
              <a:t>‹#›</a:t>
            </a:fld>
            <a:endParaRPr lang="en-AU"/>
          </a:p>
        </p:txBody>
      </p:sp>
    </p:spTree>
    <p:extLst>
      <p:ext uri="{BB962C8B-B14F-4D97-AF65-F5344CB8AC3E}">
        <p14:creationId xmlns:p14="http://schemas.microsoft.com/office/powerpoint/2010/main" val="420619261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00F42EF-4DEE-96C5-C930-03B1AB7936BC}"/>
              </a:ext>
            </a:extLst>
          </p:cNvPr>
          <p:cNvSpPr>
            <a:spLocks noGrp="1"/>
          </p:cNvSpPr>
          <p:nvPr>
            <p:ph type="title"/>
          </p:nvPr>
        </p:nvSpPr>
        <p:spPr>
          <a:xfrm>
            <a:off x="831850" y="1709738"/>
            <a:ext cx="10515600" cy="2852737"/>
          </a:xfrm>
        </p:spPr>
        <p:txBody>
          <a:bodyPr anchor="b"/>
          <a:lstStyle>
            <a:lvl1pPr>
              <a:defRPr sz="6000"/>
            </a:lvl1pPr>
          </a:lstStyle>
          <a:p>
            <a:r>
              <a:rPr lang="en-GB"/>
              <a:t>Click to edit Master title style</a:t>
            </a:r>
            <a:endParaRPr lang="en-AU"/>
          </a:p>
        </p:txBody>
      </p:sp>
      <p:sp>
        <p:nvSpPr>
          <p:cNvPr id="3" name="Text Placeholder 2">
            <a:extLst>
              <a:ext uri="{FF2B5EF4-FFF2-40B4-BE49-F238E27FC236}">
                <a16:creationId xmlns:a16="http://schemas.microsoft.com/office/drawing/2014/main" id="{083FE720-D1D5-65B2-CE33-FA93F442B019}"/>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GB"/>
              <a:t>Click to edit Master text styles</a:t>
            </a:r>
          </a:p>
        </p:txBody>
      </p:sp>
      <p:sp>
        <p:nvSpPr>
          <p:cNvPr id="4" name="Date Placeholder 3">
            <a:extLst>
              <a:ext uri="{FF2B5EF4-FFF2-40B4-BE49-F238E27FC236}">
                <a16:creationId xmlns:a16="http://schemas.microsoft.com/office/drawing/2014/main" id="{972C66A3-4C51-B8B4-ABC8-A93ED5395685}"/>
              </a:ext>
            </a:extLst>
          </p:cNvPr>
          <p:cNvSpPr>
            <a:spLocks noGrp="1"/>
          </p:cNvSpPr>
          <p:nvPr>
            <p:ph type="dt" sz="half" idx="10"/>
          </p:nvPr>
        </p:nvSpPr>
        <p:spPr/>
        <p:txBody>
          <a:bodyPr/>
          <a:lstStyle/>
          <a:p>
            <a:fld id="{C9D5D5BB-82FF-49FE-AF07-85BDFBCD9E5F}" type="datetimeFigureOut">
              <a:rPr lang="en-AU" smtClean="0"/>
              <a:t>29/09/2023</a:t>
            </a:fld>
            <a:endParaRPr lang="en-AU"/>
          </a:p>
        </p:txBody>
      </p:sp>
      <p:sp>
        <p:nvSpPr>
          <p:cNvPr id="5" name="Footer Placeholder 4">
            <a:extLst>
              <a:ext uri="{FF2B5EF4-FFF2-40B4-BE49-F238E27FC236}">
                <a16:creationId xmlns:a16="http://schemas.microsoft.com/office/drawing/2014/main" id="{8ED64B95-CA5F-2ADB-E796-E7387A52D3E7}"/>
              </a:ext>
            </a:extLst>
          </p:cNvPr>
          <p:cNvSpPr>
            <a:spLocks noGrp="1"/>
          </p:cNvSpPr>
          <p:nvPr>
            <p:ph type="ftr" sz="quarter" idx="11"/>
          </p:nvPr>
        </p:nvSpPr>
        <p:spPr/>
        <p:txBody>
          <a:bodyPr/>
          <a:lstStyle/>
          <a:p>
            <a:endParaRPr lang="en-AU"/>
          </a:p>
        </p:txBody>
      </p:sp>
      <p:sp>
        <p:nvSpPr>
          <p:cNvPr id="6" name="Slide Number Placeholder 5">
            <a:extLst>
              <a:ext uri="{FF2B5EF4-FFF2-40B4-BE49-F238E27FC236}">
                <a16:creationId xmlns:a16="http://schemas.microsoft.com/office/drawing/2014/main" id="{4E075288-297D-CD36-D843-0AEC9CF9D90E}"/>
              </a:ext>
            </a:extLst>
          </p:cNvPr>
          <p:cNvSpPr>
            <a:spLocks noGrp="1"/>
          </p:cNvSpPr>
          <p:nvPr>
            <p:ph type="sldNum" sz="quarter" idx="12"/>
          </p:nvPr>
        </p:nvSpPr>
        <p:spPr/>
        <p:txBody>
          <a:bodyPr/>
          <a:lstStyle/>
          <a:p>
            <a:fld id="{C368BD9A-8A50-4167-870E-2891132A309D}" type="slidenum">
              <a:rPr lang="en-AU" smtClean="0"/>
              <a:t>‹#›</a:t>
            </a:fld>
            <a:endParaRPr lang="en-AU"/>
          </a:p>
        </p:txBody>
      </p:sp>
    </p:spTree>
    <p:extLst>
      <p:ext uri="{BB962C8B-B14F-4D97-AF65-F5344CB8AC3E}">
        <p14:creationId xmlns:p14="http://schemas.microsoft.com/office/powerpoint/2010/main" val="268182796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E83D028-28EC-1018-8E0C-EC2C9FCA653E}"/>
              </a:ext>
            </a:extLst>
          </p:cNvPr>
          <p:cNvSpPr>
            <a:spLocks noGrp="1"/>
          </p:cNvSpPr>
          <p:nvPr>
            <p:ph type="title"/>
          </p:nvPr>
        </p:nvSpPr>
        <p:spPr/>
        <p:txBody>
          <a:bodyPr/>
          <a:lstStyle/>
          <a:p>
            <a:r>
              <a:rPr lang="en-GB"/>
              <a:t>Click to edit Master title style</a:t>
            </a:r>
            <a:endParaRPr lang="en-AU"/>
          </a:p>
        </p:txBody>
      </p:sp>
      <p:sp>
        <p:nvSpPr>
          <p:cNvPr id="3" name="Content Placeholder 2">
            <a:extLst>
              <a:ext uri="{FF2B5EF4-FFF2-40B4-BE49-F238E27FC236}">
                <a16:creationId xmlns:a16="http://schemas.microsoft.com/office/drawing/2014/main" id="{3DFA3E7E-E9D4-6911-DF0D-ECD11594E30B}"/>
              </a:ext>
            </a:extLst>
          </p:cNvPr>
          <p:cNvSpPr>
            <a:spLocks noGrp="1"/>
          </p:cNvSpPr>
          <p:nvPr>
            <p:ph sz="half" idx="1"/>
          </p:nvPr>
        </p:nvSpPr>
        <p:spPr>
          <a:xfrm>
            <a:off x="838200" y="1825625"/>
            <a:ext cx="5181600" cy="435133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AU"/>
          </a:p>
        </p:txBody>
      </p:sp>
      <p:sp>
        <p:nvSpPr>
          <p:cNvPr id="4" name="Content Placeholder 3">
            <a:extLst>
              <a:ext uri="{FF2B5EF4-FFF2-40B4-BE49-F238E27FC236}">
                <a16:creationId xmlns:a16="http://schemas.microsoft.com/office/drawing/2014/main" id="{61AD3127-5444-0926-57F3-FA0C89D7C0F7}"/>
              </a:ext>
            </a:extLst>
          </p:cNvPr>
          <p:cNvSpPr>
            <a:spLocks noGrp="1"/>
          </p:cNvSpPr>
          <p:nvPr>
            <p:ph sz="half" idx="2"/>
          </p:nvPr>
        </p:nvSpPr>
        <p:spPr>
          <a:xfrm>
            <a:off x="6172200" y="1825625"/>
            <a:ext cx="5181600" cy="435133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AU"/>
          </a:p>
        </p:txBody>
      </p:sp>
      <p:sp>
        <p:nvSpPr>
          <p:cNvPr id="5" name="Date Placeholder 4">
            <a:extLst>
              <a:ext uri="{FF2B5EF4-FFF2-40B4-BE49-F238E27FC236}">
                <a16:creationId xmlns:a16="http://schemas.microsoft.com/office/drawing/2014/main" id="{BAD3952E-D014-3243-4CE0-274FE109A660}"/>
              </a:ext>
            </a:extLst>
          </p:cNvPr>
          <p:cNvSpPr>
            <a:spLocks noGrp="1"/>
          </p:cNvSpPr>
          <p:nvPr>
            <p:ph type="dt" sz="half" idx="10"/>
          </p:nvPr>
        </p:nvSpPr>
        <p:spPr/>
        <p:txBody>
          <a:bodyPr/>
          <a:lstStyle/>
          <a:p>
            <a:fld id="{C9D5D5BB-82FF-49FE-AF07-85BDFBCD9E5F}" type="datetimeFigureOut">
              <a:rPr lang="en-AU" smtClean="0"/>
              <a:t>29/09/2023</a:t>
            </a:fld>
            <a:endParaRPr lang="en-AU"/>
          </a:p>
        </p:txBody>
      </p:sp>
      <p:sp>
        <p:nvSpPr>
          <p:cNvPr id="6" name="Footer Placeholder 5">
            <a:extLst>
              <a:ext uri="{FF2B5EF4-FFF2-40B4-BE49-F238E27FC236}">
                <a16:creationId xmlns:a16="http://schemas.microsoft.com/office/drawing/2014/main" id="{DE1725CF-7928-F19D-FF4C-427F7F67729C}"/>
              </a:ext>
            </a:extLst>
          </p:cNvPr>
          <p:cNvSpPr>
            <a:spLocks noGrp="1"/>
          </p:cNvSpPr>
          <p:nvPr>
            <p:ph type="ftr" sz="quarter" idx="11"/>
          </p:nvPr>
        </p:nvSpPr>
        <p:spPr/>
        <p:txBody>
          <a:bodyPr/>
          <a:lstStyle/>
          <a:p>
            <a:endParaRPr lang="en-AU"/>
          </a:p>
        </p:txBody>
      </p:sp>
      <p:sp>
        <p:nvSpPr>
          <p:cNvPr id="7" name="Slide Number Placeholder 6">
            <a:extLst>
              <a:ext uri="{FF2B5EF4-FFF2-40B4-BE49-F238E27FC236}">
                <a16:creationId xmlns:a16="http://schemas.microsoft.com/office/drawing/2014/main" id="{B8C1DC69-43C0-C330-25C7-4917CF7BDD02}"/>
              </a:ext>
            </a:extLst>
          </p:cNvPr>
          <p:cNvSpPr>
            <a:spLocks noGrp="1"/>
          </p:cNvSpPr>
          <p:nvPr>
            <p:ph type="sldNum" sz="quarter" idx="12"/>
          </p:nvPr>
        </p:nvSpPr>
        <p:spPr/>
        <p:txBody>
          <a:bodyPr/>
          <a:lstStyle/>
          <a:p>
            <a:fld id="{C368BD9A-8A50-4167-870E-2891132A309D}" type="slidenum">
              <a:rPr lang="en-AU" smtClean="0"/>
              <a:t>‹#›</a:t>
            </a:fld>
            <a:endParaRPr lang="en-AU"/>
          </a:p>
        </p:txBody>
      </p:sp>
    </p:spTree>
    <p:extLst>
      <p:ext uri="{BB962C8B-B14F-4D97-AF65-F5344CB8AC3E}">
        <p14:creationId xmlns:p14="http://schemas.microsoft.com/office/powerpoint/2010/main" val="374210919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DE4D720-DC1D-10FD-2503-DA55B2D02513}"/>
              </a:ext>
            </a:extLst>
          </p:cNvPr>
          <p:cNvSpPr>
            <a:spLocks noGrp="1"/>
          </p:cNvSpPr>
          <p:nvPr>
            <p:ph type="title"/>
          </p:nvPr>
        </p:nvSpPr>
        <p:spPr>
          <a:xfrm>
            <a:off x="839788" y="365125"/>
            <a:ext cx="10515600" cy="1325563"/>
          </a:xfrm>
        </p:spPr>
        <p:txBody>
          <a:bodyPr/>
          <a:lstStyle/>
          <a:p>
            <a:r>
              <a:rPr lang="en-GB"/>
              <a:t>Click to edit Master title style</a:t>
            </a:r>
            <a:endParaRPr lang="en-AU"/>
          </a:p>
        </p:txBody>
      </p:sp>
      <p:sp>
        <p:nvSpPr>
          <p:cNvPr id="3" name="Text Placeholder 2">
            <a:extLst>
              <a:ext uri="{FF2B5EF4-FFF2-40B4-BE49-F238E27FC236}">
                <a16:creationId xmlns:a16="http://schemas.microsoft.com/office/drawing/2014/main" id="{76B41FC8-D9E6-F64E-8E2D-7ABD4E21AD9E}"/>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4" name="Content Placeholder 3">
            <a:extLst>
              <a:ext uri="{FF2B5EF4-FFF2-40B4-BE49-F238E27FC236}">
                <a16:creationId xmlns:a16="http://schemas.microsoft.com/office/drawing/2014/main" id="{4EB5591E-76C8-E4B8-63D0-AF62D16FDD7C}"/>
              </a:ext>
            </a:extLst>
          </p:cNvPr>
          <p:cNvSpPr>
            <a:spLocks noGrp="1"/>
          </p:cNvSpPr>
          <p:nvPr>
            <p:ph sz="half" idx="2"/>
          </p:nvPr>
        </p:nvSpPr>
        <p:spPr>
          <a:xfrm>
            <a:off x="839788" y="2505075"/>
            <a:ext cx="5157787" cy="368458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AU"/>
          </a:p>
        </p:txBody>
      </p:sp>
      <p:sp>
        <p:nvSpPr>
          <p:cNvPr id="5" name="Text Placeholder 4">
            <a:extLst>
              <a:ext uri="{FF2B5EF4-FFF2-40B4-BE49-F238E27FC236}">
                <a16:creationId xmlns:a16="http://schemas.microsoft.com/office/drawing/2014/main" id="{15005024-3B2F-C0B4-FA36-867DB7E9CA3C}"/>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6" name="Content Placeholder 5">
            <a:extLst>
              <a:ext uri="{FF2B5EF4-FFF2-40B4-BE49-F238E27FC236}">
                <a16:creationId xmlns:a16="http://schemas.microsoft.com/office/drawing/2014/main" id="{053E90C3-A631-280F-46D4-CCBD5643D70C}"/>
              </a:ext>
            </a:extLst>
          </p:cNvPr>
          <p:cNvSpPr>
            <a:spLocks noGrp="1"/>
          </p:cNvSpPr>
          <p:nvPr>
            <p:ph sz="quarter" idx="4"/>
          </p:nvPr>
        </p:nvSpPr>
        <p:spPr>
          <a:xfrm>
            <a:off x="6172200" y="2505075"/>
            <a:ext cx="5183188" cy="368458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AU"/>
          </a:p>
        </p:txBody>
      </p:sp>
      <p:sp>
        <p:nvSpPr>
          <p:cNvPr id="7" name="Date Placeholder 6">
            <a:extLst>
              <a:ext uri="{FF2B5EF4-FFF2-40B4-BE49-F238E27FC236}">
                <a16:creationId xmlns:a16="http://schemas.microsoft.com/office/drawing/2014/main" id="{3491AC69-1F42-7E1A-2A7C-818E30674CD4}"/>
              </a:ext>
            </a:extLst>
          </p:cNvPr>
          <p:cNvSpPr>
            <a:spLocks noGrp="1"/>
          </p:cNvSpPr>
          <p:nvPr>
            <p:ph type="dt" sz="half" idx="10"/>
          </p:nvPr>
        </p:nvSpPr>
        <p:spPr/>
        <p:txBody>
          <a:bodyPr/>
          <a:lstStyle/>
          <a:p>
            <a:fld id="{C9D5D5BB-82FF-49FE-AF07-85BDFBCD9E5F}" type="datetimeFigureOut">
              <a:rPr lang="en-AU" smtClean="0"/>
              <a:t>29/09/2023</a:t>
            </a:fld>
            <a:endParaRPr lang="en-AU"/>
          </a:p>
        </p:txBody>
      </p:sp>
      <p:sp>
        <p:nvSpPr>
          <p:cNvPr id="8" name="Footer Placeholder 7">
            <a:extLst>
              <a:ext uri="{FF2B5EF4-FFF2-40B4-BE49-F238E27FC236}">
                <a16:creationId xmlns:a16="http://schemas.microsoft.com/office/drawing/2014/main" id="{2EB7A639-823B-69A3-AB76-CC8E2F5D0050}"/>
              </a:ext>
            </a:extLst>
          </p:cNvPr>
          <p:cNvSpPr>
            <a:spLocks noGrp="1"/>
          </p:cNvSpPr>
          <p:nvPr>
            <p:ph type="ftr" sz="quarter" idx="11"/>
          </p:nvPr>
        </p:nvSpPr>
        <p:spPr/>
        <p:txBody>
          <a:bodyPr/>
          <a:lstStyle/>
          <a:p>
            <a:endParaRPr lang="en-AU"/>
          </a:p>
        </p:txBody>
      </p:sp>
      <p:sp>
        <p:nvSpPr>
          <p:cNvPr id="9" name="Slide Number Placeholder 8">
            <a:extLst>
              <a:ext uri="{FF2B5EF4-FFF2-40B4-BE49-F238E27FC236}">
                <a16:creationId xmlns:a16="http://schemas.microsoft.com/office/drawing/2014/main" id="{E2EF74B3-D60F-EFA3-C457-95267548DEFD}"/>
              </a:ext>
            </a:extLst>
          </p:cNvPr>
          <p:cNvSpPr>
            <a:spLocks noGrp="1"/>
          </p:cNvSpPr>
          <p:nvPr>
            <p:ph type="sldNum" sz="quarter" idx="12"/>
          </p:nvPr>
        </p:nvSpPr>
        <p:spPr/>
        <p:txBody>
          <a:bodyPr/>
          <a:lstStyle/>
          <a:p>
            <a:fld id="{C368BD9A-8A50-4167-870E-2891132A309D}" type="slidenum">
              <a:rPr lang="en-AU" smtClean="0"/>
              <a:t>‹#›</a:t>
            </a:fld>
            <a:endParaRPr lang="en-AU"/>
          </a:p>
        </p:txBody>
      </p:sp>
    </p:spTree>
    <p:extLst>
      <p:ext uri="{BB962C8B-B14F-4D97-AF65-F5344CB8AC3E}">
        <p14:creationId xmlns:p14="http://schemas.microsoft.com/office/powerpoint/2010/main" val="340218136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77B0496-9C04-7E14-8D54-2BE1659DCBA2}"/>
              </a:ext>
            </a:extLst>
          </p:cNvPr>
          <p:cNvSpPr>
            <a:spLocks noGrp="1"/>
          </p:cNvSpPr>
          <p:nvPr>
            <p:ph type="title"/>
          </p:nvPr>
        </p:nvSpPr>
        <p:spPr/>
        <p:txBody>
          <a:bodyPr/>
          <a:lstStyle/>
          <a:p>
            <a:r>
              <a:rPr lang="en-GB"/>
              <a:t>Click to edit Master title style</a:t>
            </a:r>
            <a:endParaRPr lang="en-AU"/>
          </a:p>
        </p:txBody>
      </p:sp>
      <p:sp>
        <p:nvSpPr>
          <p:cNvPr id="3" name="Date Placeholder 2">
            <a:extLst>
              <a:ext uri="{FF2B5EF4-FFF2-40B4-BE49-F238E27FC236}">
                <a16:creationId xmlns:a16="http://schemas.microsoft.com/office/drawing/2014/main" id="{60E66AB2-4B19-E0E3-9E33-F0FFE41494BA}"/>
              </a:ext>
            </a:extLst>
          </p:cNvPr>
          <p:cNvSpPr>
            <a:spLocks noGrp="1"/>
          </p:cNvSpPr>
          <p:nvPr>
            <p:ph type="dt" sz="half" idx="10"/>
          </p:nvPr>
        </p:nvSpPr>
        <p:spPr/>
        <p:txBody>
          <a:bodyPr/>
          <a:lstStyle/>
          <a:p>
            <a:fld id="{C9D5D5BB-82FF-49FE-AF07-85BDFBCD9E5F}" type="datetimeFigureOut">
              <a:rPr lang="en-AU" smtClean="0"/>
              <a:t>29/09/2023</a:t>
            </a:fld>
            <a:endParaRPr lang="en-AU"/>
          </a:p>
        </p:txBody>
      </p:sp>
      <p:sp>
        <p:nvSpPr>
          <p:cNvPr id="4" name="Footer Placeholder 3">
            <a:extLst>
              <a:ext uri="{FF2B5EF4-FFF2-40B4-BE49-F238E27FC236}">
                <a16:creationId xmlns:a16="http://schemas.microsoft.com/office/drawing/2014/main" id="{D0C147B2-17F8-5FFD-8750-83E281C8C862}"/>
              </a:ext>
            </a:extLst>
          </p:cNvPr>
          <p:cNvSpPr>
            <a:spLocks noGrp="1"/>
          </p:cNvSpPr>
          <p:nvPr>
            <p:ph type="ftr" sz="quarter" idx="11"/>
          </p:nvPr>
        </p:nvSpPr>
        <p:spPr/>
        <p:txBody>
          <a:bodyPr/>
          <a:lstStyle/>
          <a:p>
            <a:endParaRPr lang="en-AU"/>
          </a:p>
        </p:txBody>
      </p:sp>
      <p:sp>
        <p:nvSpPr>
          <p:cNvPr id="5" name="Slide Number Placeholder 4">
            <a:extLst>
              <a:ext uri="{FF2B5EF4-FFF2-40B4-BE49-F238E27FC236}">
                <a16:creationId xmlns:a16="http://schemas.microsoft.com/office/drawing/2014/main" id="{2CBAB813-F028-2C6B-B2CC-96CA5E7E4DA6}"/>
              </a:ext>
            </a:extLst>
          </p:cNvPr>
          <p:cNvSpPr>
            <a:spLocks noGrp="1"/>
          </p:cNvSpPr>
          <p:nvPr>
            <p:ph type="sldNum" sz="quarter" idx="12"/>
          </p:nvPr>
        </p:nvSpPr>
        <p:spPr/>
        <p:txBody>
          <a:bodyPr/>
          <a:lstStyle/>
          <a:p>
            <a:fld id="{C368BD9A-8A50-4167-870E-2891132A309D}" type="slidenum">
              <a:rPr lang="en-AU" smtClean="0"/>
              <a:t>‹#›</a:t>
            </a:fld>
            <a:endParaRPr lang="en-AU"/>
          </a:p>
        </p:txBody>
      </p:sp>
    </p:spTree>
    <p:extLst>
      <p:ext uri="{BB962C8B-B14F-4D97-AF65-F5344CB8AC3E}">
        <p14:creationId xmlns:p14="http://schemas.microsoft.com/office/powerpoint/2010/main" val="73239077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5427569C-7EEC-4328-DEBD-AE9C333DE218}"/>
              </a:ext>
            </a:extLst>
          </p:cNvPr>
          <p:cNvSpPr>
            <a:spLocks noGrp="1"/>
          </p:cNvSpPr>
          <p:nvPr>
            <p:ph type="dt" sz="half" idx="10"/>
          </p:nvPr>
        </p:nvSpPr>
        <p:spPr/>
        <p:txBody>
          <a:bodyPr/>
          <a:lstStyle/>
          <a:p>
            <a:fld id="{C9D5D5BB-82FF-49FE-AF07-85BDFBCD9E5F}" type="datetimeFigureOut">
              <a:rPr lang="en-AU" smtClean="0"/>
              <a:t>29/09/2023</a:t>
            </a:fld>
            <a:endParaRPr lang="en-AU"/>
          </a:p>
        </p:txBody>
      </p:sp>
      <p:sp>
        <p:nvSpPr>
          <p:cNvPr id="3" name="Footer Placeholder 2">
            <a:extLst>
              <a:ext uri="{FF2B5EF4-FFF2-40B4-BE49-F238E27FC236}">
                <a16:creationId xmlns:a16="http://schemas.microsoft.com/office/drawing/2014/main" id="{4EC50440-349A-7BF9-FB89-895A585A26E3}"/>
              </a:ext>
            </a:extLst>
          </p:cNvPr>
          <p:cNvSpPr>
            <a:spLocks noGrp="1"/>
          </p:cNvSpPr>
          <p:nvPr>
            <p:ph type="ftr" sz="quarter" idx="11"/>
          </p:nvPr>
        </p:nvSpPr>
        <p:spPr/>
        <p:txBody>
          <a:bodyPr/>
          <a:lstStyle/>
          <a:p>
            <a:endParaRPr lang="en-AU"/>
          </a:p>
        </p:txBody>
      </p:sp>
      <p:sp>
        <p:nvSpPr>
          <p:cNvPr id="4" name="Slide Number Placeholder 3">
            <a:extLst>
              <a:ext uri="{FF2B5EF4-FFF2-40B4-BE49-F238E27FC236}">
                <a16:creationId xmlns:a16="http://schemas.microsoft.com/office/drawing/2014/main" id="{95906F1F-FF88-FE70-766D-72FB2D2A732F}"/>
              </a:ext>
            </a:extLst>
          </p:cNvPr>
          <p:cNvSpPr>
            <a:spLocks noGrp="1"/>
          </p:cNvSpPr>
          <p:nvPr>
            <p:ph type="sldNum" sz="quarter" idx="12"/>
          </p:nvPr>
        </p:nvSpPr>
        <p:spPr/>
        <p:txBody>
          <a:bodyPr/>
          <a:lstStyle/>
          <a:p>
            <a:fld id="{C368BD9A-8A50-4167-870E-2891132A309D}" type="slidenum">
              <a:rPr lang="en-AU" smtClean="0"/>
              <a:t>‹#›</a:t>
            </a:fld>
            <a:endParaRPr lang="en-AU"/>
          </a:p>
        </p:txBody>
      </p:sp>
    </p:spTree>
    <p:extLst>
      <p:ext uri="{BB962C8B-B14F-4D97-AF65-F5344CB8AC3E}">
        <p14:creationId xmlns:p14="http://schemas.microsoft.com/office/powerpoint/2010/main" val="231708698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C7DD6D0-D18F-F2AD-6FEF-A3C67573C025}"/>
              </a:ext>
            </a:extLst>
          </p:cNvPr>
          <p:cNvSpPr>
            <a:spLocks noGrp="1"/>
          </p:cNvSpPr>
          <p:nvPr>
            <p:ph type="title"/>
          </p:nvPr>
        </p:nvSpPr>
        <p:spPr>
          <a:xfrm>
            <a:off x="839788" y="457200"/>
            <a:ext cx="3932237" cy="1600200"/>
          </a:xfrm>
        </p:spPr>
        <p:txBody>
          <a:bodyPr anchor="b"/>
          <a:lstStyle>
            <a:lvl1pPr>
              <a:defRPr sz="3200"/>
            </a:lvl1pPr>
          </a:lstStyle>
          <a:p>
            <a:r>
              <a:rPr lang="en-GB"/>
              <a:t>Click to edit Master title style</a:t>
            </a:r>
            <a:endParaRPr lang="en-AU"/>
          </a:p>
        </p:txBody>
      </p:sp>
      <p:sp>
        <p:nvSpPr>
          <p:cNvPr id="3" name="Content Placeholder 2">
            <a:extLst>
              <a:ext uri="{FF2B5EF4-FFF2-40B4-BE49-F238E27FC236}">
                <a16:creationId xmlns:a16="http://schemas.microsoft.com/office/drawing/2014/main" id="{13553C87-B0EF-5786-1664-DAC6E7ADDD23}"/>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AU"/>
          </a:p>
        </p:txBody>
      </p:sp>
      <p:sp>
        <p:nvSpPr>
          <p:cNvPr id="4" name="Text Placeholder 3">
            <a:extLst>
              <a:ext uri="{FF2B5EF4-FFF2-40B4-BE49-F238E27FC236}">
                <a16:creationId xmlns:a16="http://schemas.microsoft.com/office/drawing/2014/main" id="{E128A858-3BB5-79B3-F18A-7F5DA152EC59}"/>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5" name="Date Placeholder 4">
            <a:extLst>
              <a:ext uri="{FF2B5EF4-FFF2-40B4-BE49-F238E27FC236}">
                <a16:creationId xmlns:a16="http://schemas.microsoft.com/office/drawing/2014/main" id="{F0D8B182-8B6D-8A12-CFBE-4EAD745BF689}"/>
              </a:ext>
            </a:extLst>
          </p:cNvPr>
          <p:cNvSpPr>
            <a:spLocks noGrp="1"/>
          </p:cNvSpPr>
          <p:nvPr>
            <p:ph type="dt" sz="half" idx="10"/>
          </p:nvPr>
        </p:nvSpPr>
        <p:spPr/>
        <p:txBody>
          <a:bodyPr/>
          <a:lstStyle/>
          <a:p>
            <a:fld id="{C9D5D5BB-82FF-49FE-AF07-85BDFBCD9E5F}" type="datetimeFigureOut">
              <a:rPr lang="en-AU" smtClean="0"/>
              <a:t>29/09/2023</a:t>
            </a:fld>
            <a:endParaRPr lang="en-AU"/>
          </a:p>
        </p:txBody>
      </p:sp>
      <p:sp>
        <p:nvSpPr>
          <p:cNvPr id="6" name="Footer Placeholder 5">
            <a:extLst>
              <a:ext uri="{FF2B5EF4-FFF2-40B4-BE49-F238E27FC236}">
                <a16:creationId xmlns:a16="http://schemas.microsoft.com/office/drawing/2014/main" id="{B982940B-B71B-B259-B2CB-17264FA060E1}"/>
              </a:ext>
            </a:extLst>
          </p:cNvPr>
          <p:cNvSpPr>
            <a:spLocks noGrp="1"/>
          </p:cNvSpPr>
          <p:nvPr>
            <p:ph type="ftr" sz="quarter" idx="11"/>
          </p:nvPr>
        </p:nvSpPr>
        <p:spPr/>
        <p:txBody>
          <a:bodyPr/>
          <a:lstStyle/>
          <a:p>
            <a:endParaRPr lang="en-AU"/>
          </a:p>
        </p:txBody>
      </p:sp>
      <p:sp>
        <p:nvSpPr>
          <p:cNvPr id="7" name="Slide Number Placeholder 6">
            <a:extLst>
              <a:ext uri="{FF2B5EF4-FFF2-40B4-BE49-F238E27FC236}">
                <a16:creationId xmlns:a16="http://schemas.microsoft.com/office/drawing/2014/main" id="{FA7AB762-9C2E-34E5-6D92-7756DB4B934F}"/>
              </a:ext>
            </a:extLst>
          </p:cNvPr>
          <p:cNvSpPr>
            <a:spLocks noGrp="1"/>
          </p:cNvSpPr>
          <p:nvPr>
            <p:ph type="sldNum" sz="quarter" idx="12"/>
          </p:nvPr>
        </p:nvSpPr>
        <p:spPr/>
        <p:txBody>
          <a:bodyPr/>
          <a:lstStyle/>
          <a:p>
            <a:fld id="{C368BD9A-8A50-4167-870E-2891132A309D}" type="slidenum">
              <a:rPr lang="en-AU" smtClean="0"/>
              <a:t>‹#›</a:t>
            </a:fld>
            <a:endParaRPr lang="en-AU"/>
          </a:p>
        </p:txBody>
      </p:sp>
    </p:spTree>
    <p:extLst>
      <p:ext uri="{BB962C8B-B14F-4D97-AF65-F5344CB8AC3E}">
        <p14:creationId xmlns:p14="http://schemas.microsoft.com/office/powerpoint/2010/main" val="54554827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A020FB2-B923-253D-5201-C5E7DBA187FF}"/>
              </a:ext>
            </a:extLst>
          </p:cNvPr>
          <p:cNvSpPr>
            <a:spLocks noGrp="1"/>
          </p:cNvSpPr>
          <p:nvPr>
            <p:ph type="title"/>
          </p:nvPr>
        </p:nvSpPr>
        <p:spPr>
          <a:xfrm>
            <a:off x="839788" y="457200"/>
            <a:ext cx="3932237" cy="1600200"/>
          </a:xfrm>
        </p:spPr>
        <p:txBody>
          <a:bodyPr anchor="b"/>
          <a:lstStyle>
            <a:lvl1pPr>
              <a:defRPr sz="3200"/>
            </a:lvl1pPr>
          </a:lstStyle>
          <a:p>
            <a:r>
              <a:rPr lang="en-GB"/>
              <a:t>Click to edit Master title style</a:t>
            </a:r>
            <a:endParaRPr lang="en-AU"/>
          </a:p>
        </p:txBody>
      </p:sp>
      <p:sp>
        <p:nvSpPr>
          <p:cNvPr id="3" name="Picture Placeholder 2">
            <a:extLst>
              <a:ext uri="{FF2B5EF4-FFF2-40B4-BE49-F238E27FC236}">
                <a16:creationId xmlns:a16="http://schemas.microsoft.com/office/drawing/2014/main" id="{EFBE712D-B535-E0DC-4FB8-713D44EB26D5}"/>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AU"/>
          </a:p>
        </p:txBody>
      </p:sp>
      <p:sp>
        <p:nvSpPr>
          <p:cNvPr id="4" name="Text Placeholder 3">
            <a:extLst>
              <a:ext uri="{FF2B5EF4-FFF2-40B4-BE49-F238E27FC236}">
                <a16:creationId xmlns:a16="http://schemas.microsoft.com/office/drawing/2014/main" id="{957E1C9A-CD0B-77C8-335A-0373C64402CB}"/>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5" name="Date Placeholder 4">
            <a:extLst>
              <a:ext uri="{FF2B5EF4-FFF2-40B4-BE49-F238E27FC236}">
                <a16:creationId xmlns:a16="http://schemas.microsoft.com/office/drawing/2014/main" id="{78D44C88-E439-7713-E61C-6258EF282989}"/>
              </a:ext>
            </a:extLst>
          </p:cNvPr>
          <p:cNvSpPr>
            <a:spLocks noGrp="1"/>
          </p:cNvSpPr>
          <p:nvPr>
            <p:ph type="dt" sz="half" idx="10"/>
          </p:nvPr>
        </p:nvSpPr>
        <p:spPr/>
        <p:txBody>
          <a:bodyPr/>
          <a:lstStyle/>
          <a:p>
            <a:fld id="{C9D5D5BB-82FF-49FE-AF07-85BDFBCD9E5F}" type="datetimeFigureOut">
              <a:rPr lang="en-AU" smtClean="0"/>
              <a:t>29/09/2023</a:t>
            </a:fld>
            <a:endParaRPr lang="en-AU"/>
          </a:p>
        </p:txBody>
      </p:sp>
      <p:sp>
        <p:nvSpPr>
          <p:cNvPr id="6" name="Footer Placeholder 5">
            <a:extLst>
              <a:ext uri="{FF2B5EF4-FFF2-40B4-BE49-F238E27FC236}">
                <a16:creationId xmlns:a16="http://schemas.microsoft.com/office/drawing/2014/main" id="{F37C606F-C12A-5121-E2E2-079E8B045140}"/>
              </a:ext>
            </a:extLst>
          </p:cNvPr>
          <p:cNvSpPr>
            <a:spLocks noGrp="1"/>
          </p:cNvSpPr>
          <p:nvPr>
            <p:ph type="ftr" sz="quarter" idx="11"/>
          </p:nvPr>
        </p:nvSpPr>
        <p:spPr/>
        <p:txBody>
          <a:bodyPr/>
          <a:lstStyle/>
          <a:p>
            <a:endParaRPr lang="en-AU"/>
          </a:p>
        </p:txBody>
      </p:sp>
      <p:sp>
        <p:nvSpPr>
          <p:cNvPr id="7" name="Slide Number Placeholder 6">
            <a:extLst>
              <a:ext uri="{FF2B5EF4-FFF2-40B4-BE49-F238E27FC236}">
                <a16:creationId xmlns:a16="http://schemas.microsoft.com/office/drawing/2014/main" id="{983243AE-8FF8-9329-200D-1871B72B0AA2}"/>
              </a:ext>
            </a:extLst>
          </p:cNvPr>
          <p:cNvSpPr>
            <a:spLocks noGrp="1"/>
          </p:cNvSpPr>
          <p:nvPr>
            <p:ph type="sldNum" sz="quarter" idx="12"/>
          </p:nvPr>
        </p:nvSpPr>
        <p:spPr/>
        <p:txBody>
          <a:bodyPr/>
          <a:lstStyle/>
          <a:p>
            <a:fld id="{C368BD9A-8A50-4167-870E-2891132A309D}" type="slidenum">
              <a:rPr lang="en-AU" smtClean="0"/>
              <a:t>‹#›</a:t>
            </a:fld>
            <a:endParaRPr lang="en-AU"/>
          </a:p>
        </p:txBody>
      </p:sp>
    </p:spTree>
    <p:extLst>
      <p:ext uri="{BB962C8B-B14F-4D97-AF65-F5344CB8AC3E}">
        <p14:creationId xmlns:p14="http://schemas.microsoft.com/office/powerpoint/2010/main" val="20691394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CA10361-6D9A-5E75-2D45-B2649A2C0F2F}"/>
              </a:ext>
            </a:extLst>
          </p:cNvPr>
          <p:cNvSpPr>
            <a:spLocks noGrp="1"/>
          </p:cNvSpPr>
          <p:nvPr>
            <p:ph type="title"/>
          </p:nvPr>
        </p:nvSpPr>
        <p:spPr/>
        <p:txBody>
          <a:bodyPr/>
          <a:lstStyle/>
          <a:p>
            <a:r>
              <a:rPr lang="en-GB"/>
              <a:t>Click to edit Master title style</a:t>
            </a:r>
            <a:endParaRPr lang="en-AU"/>
          </a:p>
        </p:txBody>
      </p:sp>
      <p:sp>
        <p:nvSpPr>
          <p:cNvPr id="3" name="Vertical Text Placeholder 2">
            <a:extLst>
              <a:ext uri="{FF2B5EF4-FFF2-40B4-BE49-F238E27FC236}">
                <a16:creationId xmlns:a16="http://schemas.microsoft.com/office/drawing/2014/main" id="{82C68DFB-48BB-34E6-A211-4BE8D1CA9E09}"/>
              </a:ext>
            </a:extLst>
          </p:cNvPr>
          <p:cNvSpPr>
            <a:spLocks noGrp="1"/>
          </p:cNvSpPr>
          <p:nvPr>
            <p:ph type="body" orient="vert" idx="1"/>
          </p:nvPr>
        </p:nvSpPr>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AU"/>
          </a:p>
        </p:txBody>
      </p:sp>
      <p:sp>
        <p:nvSpPr>
          <p:cNvPr id="4" name="Date Placeholder 3">
            <a:extLst>
              <a:ext uri="{FF2B5EF4-FFF2-40B4-BE49-F238E27FC236}">
                <a16:creationId xmlns:a16="http://schemas.microsoft.com/office/drawing/2014/main" id="{3DD5F396-D963-DE0D-3540-79B5BBAB4318}"/>
              </a:ext>
            </a:extLst>
          </p:cNvPr>
          <p:cNvSpPr>
            <a:spLocks noGrp="1"/>
          </p:cNvSpPr>
          <p:nvPr>
            <p:ph type="dt" sz="half" idx="10"/>
          </p:nvPr>
        </p:nvSpPr>
        <p:spPr/>
        <p:txBody>
          <a:bodyPr/>
          <a:lstStyle/>
          <a:p>
            <a:fld id="{C9D5D5BB-82FF-49FE-AF07-85BDFBCD9E5F}" type="datetimeFigureOut">
              <a:rPr lang="en-AU" smtClean="0"/>
              <a:t>29/09/2023</a:t>
            </a:fld>
            <a:endParaRPr lang="en-AU"/>
          </a:p>
        </p:txBody>
      </p:sp>
      <p:sp>
        <p:nvSpPr>
          <p:cNvPr id="5" name="Footer Placeholder 4">
            <a:extLst>
              <a:ext uri="{FF2B5EF4-FFF2-40B4-BE49-F238E27FC236}">
                <a16:creationId xmlns:a16="http://schemas.microsoft.com/office/drawing/2014/main" id="{5DEF21A0-8CE1-DBD0-9B85-E1D7F1D552E7}"/>
              </a:ext>
            </a:extLst>
          </p:cNvPr>
          <p:cNvSpPr>
            <a:spLocks noGrp="1"/>
          </p:cNvSpPr>
          <p:nvPr>
            <p:ph type="ftr" sz="quarter" idx="11"/>
          </p:nvPr>
        </p:nvSpPr>
        <p:spPr/>
        <p:txBody>
          <a:bodyPr/>
          <a:lstStyle/>
          <a:p>
            <a:endParaRPr lang="en-AU"/>
          </a:p>
        </p:txBody>
      </p:sp>
      <p:sp>
        <p:nvSpPr>
          <p:cNvPr id="6" name="Slide Number Placeholder 5">
            <a:extLst>
              <a:ext uri="{FF2B5EF4-FFF2-40B4-BE49-F238E27FC236}">
                <a16:creationId xmlns:a16="http://schemas.microsoft.com/office/drawing/2014/main" id="{0EB23A06-A42C-46BF-2FAC-D1A039A9A1F6}"/>
              </a:ext>
            </a:extLst>
          </p:cNvPr>
          <p:cNvSpPr>
            <a:spLocks noGrp="1"/>
          </p:cNvSpPr>
          <p:nvPr>
            <p:ph type="sldNum" sz="quarter" idx="12"/>
          </p:nvPr>
        </p:nvSpPr>
        <p:spPr/>
        <p:txBody>
          <a:bodyPr/>
          <a:lstStyle/>
          <a:p>
            <a:fld id="{C368BD9A-8A50-4167-870E-2891132A309D}" type="slidenum">
              <a:rPr lang="en-AU" smtClean="0"/>
              <a:t>‹#›</a:t>
            </a:fld>
            <a:endParaRPr lang="en-AU"/>
          </a:p>
        </p:txBody>
      </p:sp>
    </p:spTree>
    <p:extLst>
      <p:ext uri="{BB962C8B-B14F-4D97-AF65-F5344CB8AC3E}">
        <p14:creationId xmlns:p14="http://schemas.microsoft.com/office/powerpoint/2010/main" val="7386676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3533D7EC-5DD2-AB49-3291-8FA047AD0BC4}"/>
              </a:ext>
            </a:extLst>
          </p:cNvPr>
          <p:cNvSpPr>
            <a:spLocks noGrp="1"/>
          </p:cNvSpPr>
          <p:nvPr>
            <p:ph type="title" orient="vert"/>
          </p:nvPr>
        </p:nvSpPr>
        <p:spPr>
          <a:xfrm>
            <a:off x="8724900" y="365125"/>
            <a:ext cx="2628900" cy="5811838"/>
          </a:xfrm>
        </p:spPr>
        <p:txBody>
          <a:bodyPr vert="eaVert"/>
          <a:lstStyle/>
          <a:p>
            <a:r>
              <a:rPr lang="en-GB"/>
              <a:t>Click to edit Master title style</a:t>
            </a:r>
            <a:endParaRPr lang="en-AU"/>
          </a:p>
        </p:txBody>
      </p:sp>
      <p:sp>
        <p:nvSpPr>
          <p:cNvPr id="3" name="Vertical Text Placeholder 2">
            <a:extLst>
              <a:ext uri="{FF2B5EF4-FFF2-40B4-BE49-F238E27FC236}">
                <a16:creationId xmlns:a16="http://schemas.microsoft.com/office/drawing/2014/main" id="{3C9E5FB8-B6E0-7524-C4CE-357F8C47CF39}"/>
              </a:ext>
            </a:extLst>
          </p:cNvPr>
          <p:cNvSpPr>
            <a:spLocks noGrp="1"/>
          </p:cNvSpPr>
          <p:nvPr>
            <p:ph type="body" orient="vert" idx="1"/>
          </p:nvPr>
        </p:nvSpPr>
        <p:spPr>
          <a:xfrm>
            <a:off x="838200" y="365125"/>
            <a:ext cx="7734300" cy="5811838"/>
          </a:xfrm>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AU"/>
          </a:p>
        </p:txBody>
      </p:sp>
      <p:sp>
        <p:nvSpPr>
          <p:cNvPr id="4" name="Date Placeholder 3">
            <a:extLst>
              <a:ext uri="{FF2B5EF4-FFF2-40B4-BE49-F238E27FC236}">
                <a16:creationId xmlns:a16="http://schemas.microsoft.com/office/drawing/2014/main" id="{6C20C94D-F033-E645-9174-D8D218C11B6C}"/>
              </a:ext>
            </a:extLst>
          </p:cNvPr>
          <p:cNvSpPr>
            <a:spLocks noGrp="1"/>
          </p:cNvSpPr>
          <p:nvPr>
            <p:ph type="dt" sz="half" idx="10"/>
          </p:nvPr>
        </p:nvSpPr>
        <p:spPr/>
        <p:txBody>
          <a:bodyPr/>
          <a:lstStyle/>
          <a:p>
            <a:fld id="{C9D5D5BB-82FF-49FE-AF07-85BDFBCD9E5F}" type="datetimeFigureOut">
              <a:rPr lang="en-AU" smtClean="0"/>
              <a:t>29/09/2023</a:t>
            </a:fld>
            <a:endParaRPr lang="en-AU"/>
          </a:p>
        </p:txBody>
      </p:sp>
      <p:sp>
        <p:nvSpPr>
          <p:cNvPr id="5" name="Footer Placeholder 4">
            <a:extLst>
              <a:ext uri="{FF2B5EF4-FFF2-40B4-BE49-F238E27FC236}">
                <a16:creationId xmlns:a16="http://schemas.microsoft.com/office/drawing/2014/main" id="{E0FCE7F6-D118-8224-9CF3-0DDD808031AD}"/>
              </a:ext>
            </a:extLst>
          </p:cNvPr>
          <p:cNvSpPr>
            <a:spLocks noGrp="1"/>
          </p:cNvSpPr>
          <p:nvPr>
            <p:ph type="ftr" sz="quarter" idx="11"/>
          </p:nvPr>
        </p:nvSpPr>
        <p:spPr/>
        <p:txBody>
          <a:bodyPr/>
          <a:lstStyle/>
          <a:p>
            <a:endParaRPr lang="en-AU"/>
          </a:p>
        </p:txBody>
      </p:sp>
      <p:sp>
        <p:nvSpPr>
          <p:cNvPr id="6" name="Slide Number Placeholder 5">
            <a:extLst>
              <a:ext uri="{FF2B5EF4-FFF2-40B4-BE49-F238E27FC236}">
                <a16:creationId xmlns:a16="http://schemas.microsoft.com/office/drawing/2014/main" id="{9717CC83-5BF6-C7F1-4936-A3518DCBFA9E}"/>
              </a:ext>
            </a:extLst>
          </p:cNvPr>
          <p:cNvSpPr>
            <a:spLocks noGrp="1"/>
          </p:cNvSpPr>
          <p:nvPr>
            <p:ph type="sldNum" sz="quarter" idx="12"/>
          </p:nvPr>
        </p:nvSpPr>
        <p:spPr/>
        <p:txBody>
          <a:bodyPr/>
          <a:lstStyle/>
          <a:p>
            <a:fld id="{C368BD9A-8A50-4167-870E-2891132A309D}" type="slidenum">
              <a:rPr lang="en-AU" smtClean="0"/>
              <a:t>‹#›</a:t>
            </a:fld>
            <a:endParaRPr lang="en-AU"/>
          </a:p>
        </p:txBody>
      </p:sp>
    </p:spTree>
    <p:extLst>
      <p:ext uri="{BB962C8B-B14F-4D97-AF65-F5344CB8AC3E}">
        <p14:creationId xmlns:p14="http://schemas.microsoft.com/office/powerpoint/2010/main" val="29549256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69DB24E8-722B-0235-C720-F9F330C134B9}"/>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GB"/>
              <a:t>Click to edit Master title style</a:t>
            </a:r>
            <a:endParaRPr lang="en-AU"/>
          </a:p>
        </p:txBody>
      </p:sp>
      <p:sp>
        <p:nvSpPr>
          <p:cNvPr id="3" name="Text Placeholder 2">
            <a:extLst>
              <a:ext uri="{FF2B5EF4-FFF2-40B4-BE49-F238E27FC236}">
                <a16:creationId xmlns:a16="http://schemas.microsoft.com/office/drawing/2014/main" id="{B9EF767F-F8C8-0C8C-60ED-46D4B85EC214}"/>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AU"/>
          </a:p>
        </p:txBody>
      </p:sp>
      <p:sp>
        <p:nvSpPr>
          <p:cNvPr id="4" name="Date Placeholder 3">
            <a:extLst>
              <a:ext uri="{FF2B5EF4-FFF2-40B4-BE49-F238E27FC236}">
                <a16:creationId xmlns:a16="http://schemas.microsoft.com/office/drawing/2014/main" id="{3AB2BE0D-0695-CACB-AC2F-A6921BB8F074}"/>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9D5D5BB-82FF-49FE-AF07-85BDFBCD9E5F}" type="datetimeFigureOut">
              <a:rPr lang="en-AU" smtClean="0"/>
              <a:t>29/09/2023</a:t>
            </a:fld>
            <a:endParaRPr lang="en-AU"/>
          </a:p>
        </p:txBody>
      </p:sp>
      <p:sp>
        <p:nvSpPr>
          <p:cNvPr id="5" name="Footer Placeholder 4">
            <a:extLst>
              <a:ext uri="{FF2B5EF4-FFF2-40B4-BE49-F238E27FC236}">
                <a16:creationId xmlns:a16="http://schemas.microsoft.com/office/drawing/2014/main" id="{86FFB7EA-C4AE-96C3-1B63-D231C026E830}"/>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AU"/>
          </a:p>
        </p:txBody>
      </p:sp>
      <p:sp>
        <p:nvSpPr>
          <p:cNvPr id="6" name="Slide Number Placeholder 5">
            <a:extLst>
              <a:ext uri="{FF2B5EF4-FFF2-40B4-BE49-F238E27FC236}">
                <a16:creationId xmlns:a16="http://schemas.microsoft.com/office/drawing/2014/main" id="{A29C33C7-35CE-B971-04A2-B12CD7DF8BE3}"/>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368BD9A-8A50-4167-870E-2891132A309D}" type="slidenum">
              <a:rPr lang="en-AU" smtClean="0"/>
              <a:t>‹#›</a:t>
            </a:fld>
            <a:endParaRPr lang="en-AU"/>
          </a:p>
        </p:txBody>
      </p:sp>
    </p:spTree>
    <p:extLst>
      <p:ext uri="{BB962C8B-B14F-4D97-AF65-F5344CB8AC3E}">
        <p14:creationId xmlns:p14="http://schemas.microsoft.com/office/powerpoint/2010/main" val="106116340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png"/><Relationship Id="rId1" Type="http://schemas.openxmlformats.org/officeDocument/2006/relationships/slideLayout" Target="../slideLayouts/slideLayout1.xml"/><Relationship Id="rId4" Type="http://schemas.openxmlformats.org/officeDocument/2006/relationships/image" Target="../media/image3.jpeg"/></Relationships>
</file>

<file path=ppt/slides/_rels/slide2.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4.jpeg"/><Relationship Id="rId1" Type="http://schemas.openxmlformats.org/officeDocument/2006/relationships/slideLayout" Target="../slideLayouts/slideLayout2.xml"/><Relationship Id="rId4" Type="http://schemas.openxmlformats.org/officeDocument/2006/relationships/image" Target="../media/image6.png"/></Relationships>
</file>

<file path=ppt/slides/_rels/slide3.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chart" Target="../charts/chart2.xml"/><Relationship Id="rId2" Type="http://schemas.openxmlformats.org/officeDocument/2006/relationships/chart" Target="../charts/chart1.xml"/><Relationship Id="rId1" Type="http://schemas.openxmlformats.org/officeDocument/2006/relationships/slideLayout" Target="../slideLayouts/slideLayout2.xml"/><Relationship Id="rId4" Type="http://schemas.openxmlformats.org/officeDocument/2006/relationships/chart" Target="../charts/chart3.xml"/></Relationships>
</file>

<file path=ppt/slides/_rels/slide6.xml.rels><?xml version="1.0" encoding="UTF-8" standalone="yes"?>
<Relationships xmlns="http://schemas.openxmlformats.org/package/2006/relationships"><Relationship Id="rId3" Type="http://schemas.openxmlformats.org/officeDocument/2006/relationships/chart" Target="../charts/chart5.xml"/><Relationship Id="rId2" Type="http://schemas.openxmlformats.org/officeDocument/2006/relationships/chart" Target="../charts/chart4.xml"/><Relationship Id="rId1" Type="http://schemas.openxmlformats.org/officeDocument/2006/relationships/slideLayout" Target="../slideLayouts/slideLayout2.xml"/><Relationship Id="rId5" Type="http://schemas.openxmlformats.org/officeDocument/2006/relationships/chart" Target="../charts/chart7.xml"/><Relationship Id="rId4" Type="http://schemas.openxmlformats.org/officeDocument/2006/relationships/chart" Target="../charts/chart6.xml"/></Relationships>
</file>

<file path=ppt/slides/_rels/slide7.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8" Type="http://schemas.openxmlformats.org/officeDocument/2006/relationships/image" Target="../media/image17.jpeg"/><Relationship Id="rId3" Type="http://schemas.openxmlformats.org/officeDocument/2006/relationships/image" Target="../media/image12.jpeg"/><Relationship Id="rId7" Type="http://schemas.openxmlformats.org/officeDocument/2006/relationships/image" Target="../media/image16.png"/><Relationship Id="rId2" Type="http://schemas.openxmlformats.org/officeDocument/2006/relationships/image" Target="../media/image11.jpeg"/><Relationship Id="rId1" Type="http://schemas.openxmlformats.org/officeDocument/2006/relationships/slideLayout" Target="../slideLayouts/slideLayout2.xml"/><Relationship Id="rId6" Type="http://schemas.openxmlformats.org/officeDocument/2006/relationships/image" Target="../media/image15.jpeg"/><Relationship Id="rId5" Type="http://schemas.openxmlformats.org/officeDocument/2006/relationships/image" Target="../media/image14.jpeg"/><Relationship Id="rId4" Type="http://schemas.openxmlformats.org/officeDocument/2006/relationships/image" Target="../media/image13.jpe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video" Target="../media/media1.mp4"/><Relationship Id="rId1" Type="http://schemas.microsoft.com/office/2007/relationships/media" Target="../media/media1.mp4"/><Relationship Id="rId6" Type="http://schemas.openxmlformats.org/officeDocument/2006/relationships/image" Target="../media/image21.jpeg"/><Relationship Id="rId5" Type="http://schemas.openxmlformats.org/officeDocument/2006/relationships/image" Target="../media/image20.png"/><Relationship Id="rId4" Type="http://schemas.openxmlformats.org/officeDocument/2006/relationships/image" Target="../media/image19.png"/></Relationships>
</file>

<file path=ppt/slides/_rels/slide14.xml.rels><?xml version="1.0" encoding="UTF-8" standalone="yes"?>
<Relationships xmlns="http://schemas.openxmlformats.org/package/2006/relationships"><Relationship Id="rId3" Type="http://schemas.openxmlformats.org/officeDocument/2006/relationships/image" Target="../media/image23.png"/><Relationship Id="rId7" Type="http://schemas.openxmlformats.org/officeDocument/2006/relationships/image" Target="../media/image27.png"/><Relationship Id="rId2" Type="http://schemas.openxmlformats.org/officeDocument/2006/relationships/image" Target="../media/image22.png"/><Relationship Id="rId1" Type="http://schemas.openxmlformats.org/officeDocument/2006/relationships/slideLayout" Target="../slideLayouts/slideLayout2.xml"/><Relationship Id="rId6" Type="http://schemas.openxmlformats.org/officeDocument/2006/relationships/image" Target="../media/image26.png"/><Relationship Id="rId5" Type="http://schemas.openxmlformats.org/officeDocument/2006/relationships/image" Target="../media/image25.png"/><Relationship Id="rId4" Type="http://schemas.openxmlformats.org/officeDocument/2006/relationships/image" Target="../media/image24.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28.jpe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Australian Pet Welfare Foundation – A better world through kindness to  animals">
            <a:extLst>
              <a:ext uri="{FF2B5EF4-FFF2-40B4-BE49-F238E27FC236}">
                <a16:creationId xmlns:a16="http://schemas.microsoft.com/office/drawing/2014/main" id="{7D7EAC7D-E748-DC88-D670-DACA14B09CA1}"/>
              </a:ext>
            </a:extLst>
          </p:cNvPr>
          <p:cNvPicPr>
            <a:picLocks noChangeAspect="1" noChangeArrowheads="1"/>
          </p:cNvPicPr>
          <p:nvPr/>
        </p:nvPicPr>
        <p:blipFill>
          <a:blip r:embed="rId2" cstate="email">
            <a:extLst>
              <a:ext uri="{28A0092B-C50C-407E-A947-70E740481C1C}">
                <a14:useLocalDpi xmlns:a14="http://schemas.microsoft.com/office/drawing/2010/main"/>
              </a:ext>
            </a:extLst>
          </a:blip>
          <a:srcRect/>
          <a:stretch>
            <a:fillRect/>
          </a:stretch>
        </p:blipFill>
        <p:spPr bwMode="auto">
          <a:xfrm>
            <a:off x="543832" y="5348135"/>
            <a:ext cx="2116415" cy="1429332"/>
          </a:xfrm>
          <a:prstGeom prst="rect">
            <a:avLst/>
          </a:prstGeom>
          <a:noFill/>
          <a:extLst>
            <a:ext uri="{909E8E84-426E-40DD-AFC4-6F175D3DCCD1}">
              <a14:hiddenFill xmlns:a14="http://schemas.microsoft.com/office/drawing/2010/main">
                <a:solidFill>
                  <a:srgbClr val="FFFFFF"/>
                </a:solidFill>
              </a14:hiddenFill>
            </a:ext>
          </a:extLst>
        </p:spPr>
      </p:pic>
      <p:sp>
        <p:nvSpPr>
          <p:cNvPr id="7" name="TextBox 6">
            <a:extLst>
              <a:ext uri="{FF2B5EF4-FFF2-40B4-BE49-F238E27FC236}">
                <a16:creationId xmlns:a16="http://schemas.microsoft.com/office/drawing/2014/main" id="{A9ECE9EA-17F0-9D67-F1B7-2885BF7EDD35}"/>
              </a:ext>
            </a:extLst>
          </p:cNvPr>
          <p:cNvSpPr txBox="1"/>
          <p:nvPr/>
        </p:nvSpPr>
        <p:spPr>
          <a:xfrm>
            <a:off x="382090" y="570975"/>
            <a:ext cx="6475615" cy="1569660"/>
          </a:xfrm>
          <a:prstGeom prst="rect">
            <a:avLst/>
          </a:prstGeom>
          <a:noFill/>
        </p:spPr>
        <p:txBody>
          <a:bodyPr wrap="square" rtlCol="0">
            <a:spAutoFit/>
          </a:bodyPr>
          <a:lstStyle/>
          <a:p>
            <a:pPr algn="ctr"/>
            <a:r>
              <a:rPr lang="en-GB" sz="4800" b="1" dirty="0">
                <a:solidFill>
                  <a:schemeClr val="bg2">
                    <a:lumMod val="25000"/>
                  </a:schemeClr>
                </a:solidFill>
              </a:rPr>
              <a:t>Australian Community Cat Program</a:t>
            </a:r>
            <a:endParaRPr lang="en-AU" sz="4800" b="1" dirty="0">
              <a:solidFill>
                <a:schemeClr val="bg2">
                  <a:lumMod val="25000"/>
                </a:schemeClr>
              </a:solidFill>
            </a:endParaRPr>
          </a:p>
        </p:txBody>
      </p:sp>
      <p:pic>
        <p:nvPicPr>
          <p:cNvPr id="9" name="Picture 8">
            <a:extLst>
              <a:ext uri="{FF2B5EF4-FFF2-40B4-BE49-F238E27FC236}">
                <a16:creationId xmlns:a16="http://schemas.microsoft.com/office/drawing/2014/main" id="{216DB9E1-590F-3E08-08FC-B77037601F6A}"/>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7048500" y="0"/>
            <a:ext cx="5143500" cy="6858000"/>
          </a:xfrm>
          <a:prstGeom prst="rect">
            <a:avLst/>
          </a:prstGeom>
        </p:spPr>
      </p:pic>
      <p:sp>
        <p:nvSpPr>
          <p:cNvPr id="11" name="TextBox 10">
            <a:extLst>
              <a:ext uri="{FF2B5EF4-FFF2-40B4-BE49-F238E27FC236}">
                <a16:creationId xmlns:a16="http://schemas.microsoft.com/office/drawing/2014/main" id="{6A634658-C0E3-97DE-0DDC-DA60F1073F63}"/>
              </a:ext>
            </a:extLst>
          </p:cNvPr>
          <p:cNvSpPr txBox="1"/>
          <p:nvPr/>
        </p:nvSpPr>
        <p:spPr>
          <a:xfrm>
            <a:off x="-646565" y="2269771"/>
            <a:ext cx="8682907" cy="584775"/>
          </a:xfrm>
          <a:prstGeom prst="rect">
            <a:avLst/>
          </a:prstGeom>
          <a:noFill/>
        </p:spPr>
        <p:txBody>
          <a:bodyPr wrap="square" rtlCol="0">
            <a:spAutoFit/>
          </a:bodyPr>
          <a:lstStyle/>
          <a:p>
            <a:pPr algn="ctr"/>
            <a:r>
              <a:rPr lang="en-GB" sz="3200" b="1" dirty="0">
                <a:solidFill>
                  <a:schemeClr val="bg2">
                    <a:lumMod val="25000"/>
                  </a:schemeClr>
                </a:solidFill>
              </a:rPr>
              <a:t>2023 Mid-Year Report</a:t>
            </a:r>
            <a:endParaRPr lang="en-AU" sz="3200" b="1" dirty="0">
              <a:solidFill>
                <a:schemeClr val="bg2">
                  <a:lumMod val="25000"/>
                </a:schemeClr>
              </a:solidFill>
            </a:endParaRPr>
          </a:p>
        </p:txBody>
      </p:sp>
      <p:pic>
        <p:nvPicPr>
          <p:cNvPr id="1032" name="Picture 8" descr="Community Cat Program – Australian Pet Welfare Foundation">
            <a:extLst>
              <a:ext uri="{FF2B5EF4-FFF2-40B4-BE49-F238E27FC236}">
                <a16:creationId xmlns:a16="http://schemas.microsoft.com/office/drawing/2014/main" id="{FD116642-05A6-1231-1673-B539268FF64A}"/>
              </a:ext>
            </a:extLst>
          </p:cNvPr>
          <p:cNvPicPr>
            <a:picLocks noChangeAspect="1" noChangeArrowheads="1"/>
          </p:cNvPicPr>
          <p:nvPr/>
        </p:nvPicPr>
        <p:blipFill>
          <a:blip r:embed="rId4" cstate="email">
            <a:extLst>
              <a:ext uri="{28A0092B-C50C-407E-A947-70E740481C1C}">
                <a14:useLocalDpi xmlns:a14="http://schemas.microsoft.com/office/drawing/2010/main"/>
              </a:ext>
            </a:extLst>
          </a:blip>
          <a:srcRect/>
          <a:stretch>
            <a:fillRect/>
          </a:stretch>
        </p:blipFill>
        <p:spPr bwMode="auto">
          <a:xfrm>
            <a:off x="3286747" y="5610809"/>
            <a:ext cx="3371850" cy="953958"/>
          </a:xfrm>
          <a:prstGeom prst="rect">
            <a:avLst/>
          </a:prstGeom>
          <a:noFill/>
          <a:extLst>
            <a:ext uri="{909E8E84-426E-40DD-AFC4-6F175D3DCCD1}">
              <a14:hiddenFill xmlns:a14="http://schemas.microsoft.com/office/drawing/2010/main">
                <a:solidFill>
                  <a:srgbClr val="FFFFFF"/>
                </a:solidFill>
              </a14:hiddenFill>
            </a:ext>
          </a:extLst>
        </p:spPr>
      </p:pic>
      <p:sp>
        <p:nvSpPr>
          <p:cNvPr id="12" name="TextBox 11">
            <a:extLst>
              <a:ext uri="{FF2B5EF4-FFF2-40B4-BE49-F238E27FC236}">
                <a16:creationId xmlns:a16="http://schemas.microsoft.com/office/drawing/2014/main" id="{3ACB207D-FBB8-7F3A-0CB0-DE85972CFC0E}"/>
              </a:ext>
            </a:extLst>
          </p:cNvPr>
          <p:cNvSpPr txBox="1"/>
          <p:nvPr/>
        </p:nvSpPr>
        <p:spPr>
          <a:xfrm>
            <a:off x="157943" y="2733023"/>
            <a:ext cx="6949440" cy="2923877"/>
          </a:xfrm>
          <a:prstGeom prst="rect">
            <a:avLst/>
          </a:prstGeom>
          <a:noFill/>
        </p:spPr>
        <p:txBody>
          <a:bodyPr wrap="square" rtlCol="0">
            <a:spAutoFit/>
          </a:bodyPr>
          <a:lstStyle/>
          <a:p>
            <a:pPr algn="ctr"/>
            <a:r>
              <a:rPr lang="en-GB" sz="2800" dirty="0">
                <a:solidFill>
                  <a:schemeClr val="bg2">
                    <a:lumMod val="25000"/>
                  </a:schemeClr>
                </a:solidFill>
              </a:rPr>
              <a:t>September 2023</a:t>
            </a:r>
          </a:p>
          <a:p>
            <a:pPr algn="ctr"/>
            <a:endParaRPr lang="en-GB" sz="2800" dirty="0">
              <a:solidFill>
                <a:schemeClr val="bg2">
                  <a:lumMod val="25000"/>
                </a:schemeClr>
              </a:solidFill>
            </a:endParaRPr>
          </a:p>
          <a:p>
            <a:pPr algn="ctr"/>
            <a:r>
              <a:rPr lang="en-GB" sz="2800" dirty="0">
                <a:solidFill>
                  <a:schemeClr val="bg2">
                    <a:lumMod val="25000"/>
                  </a:schemeClr>
                </a:solidFill>
              </a:rPr>
              <a:t>Jacquie Rand </a:t>
            </a:r>
          </a:p>
          <a:p>
            <a:pPr algn="ctr"/>
            <a:r>
              <a:rPr lang="en-AU" sz="1800" dirty="0">
                <a:effectLst/>
                <a:latin typeface="Calibri" panose="020F0502020204030204" pitchFamily="34" charset="0"/>
                <a:ea typeface="Times New Roman" panose="02020603050405020304" pitchFamily="18" charset="0"/>
                <a:cs typeface="Times New Roman" panose="02020603050405020304" pitchFamily="18" charset="0"/>
              </a:rPr>
              <a:t>BVSc (</a:t>
            </a:r>
            <a:r>
              <a:rPr lang="en-AU" sz="1800" dirty="0" err="1">
                <a:effectLst/>
                <a:latin typeface="Calibri" panose="020F0502020204030204" pitchFamily="34" charset="0"/>
                <a:ea typeface="Times New Roman" panose="02020603050405020304" pitchFamily="18" charset="0"/>
                <a:cs typeface="Times New Roman" panose="02020603050405020304" pitchFamily="18" charset="0"/>
              </a:rPr>
              <a:t>Melb</a:t>
            </a:r>
            <a:r>
              <a:rPr lang="en-AU" sz="1800" dirty="0">
                <a:effectLst/>
                <a:latin typeface="Calibri" panose="020F0502020204030204" pitchFamily="34" charset="0"/>
                <a:ea typeface="Times New Roman" panose="02020603050405020304" pitchFamily="18" charset="0"/>
                <a:cs typeface="Times New Roman" panose="02020603050405020304" pitchFamily="18" charset="0"/>
              </a:rPr>
              <a:t>), </a:t>
            </a:r>
            <a:r>
              <a:rPr lang="en-AU" sz="1800" dirty="0" err="1">
                <a:effectLst/>
                <a:latin typeface="Calibri" panose="020F0502020204030204" pitchFamily="34" charset="0"/>
                <a:ea typeface="Times New Roman" panose="02020603050405020304" pitchFamily="18" charset="0"/>
                <a:cs typeface="Times New Roman" panose="02020603050405020304" pitchFamily="18" charset="0"/>
              </a:rPr>
              <a:t>DVSc</a:t>
            </a:r>
            <a:r>
              <a:rPr lang="en-AU" sz="1800" dirty="0">
                <a:effectLst/>
                <a:latin typeface="Calibri" panose="020F0502020204030204" pitchFamily="34" charset="0"/>
                <a:ea typeface="Times New Roman" panose="02020603050405020304" pitchFamily="18" charset="0"/>
                <a:cs typeface="Times New Roman" panose="02020603050405020304" pitchFamily="18" charset="0"/>
              </a:rPr>
              <a:t> (Guelph), MANZCVS, Dip ACVIM (IM)</a:t>
            </a:r>
          </a:p>
          <a:p>
            <a:pPr algn="ctr"/>
            <a:r>
              <a:rPr lang="en-AU" dirty="0">
                <a:latin typeface="Calibri" panose="020F0502020204030204" pitchFamily="34" charset="0"/>
                <a:ea typeface="Calibri" panose="020F0502020204030204" pitchFamily="34" charset="0"/>
                <a:cs typeface="Times New Roman" panose="02020603050405020304" pitchFamily="18" charset="0"/>
              </a:rPr>
              <a:t>Emeritus Professor of Companion Animal Health, UQ</a:t>
            </a:r>
          </a:p>
          <a:p>
            <a:pPr algn="ctr"/>
            <a:r>
              <a:rPr lang="en-AU" sz="1800" dirty="0">
                <a:effectLst/>
                <a:latin typeface="Calibri" panose="020F0502020204030204" pitchFamily="34" charset="0"/>
                <a:ea typeface="Times New Roman" panose="02020603050405020304" pitchFamily="18" charset="0"/>
                <a:cs typeface="Times New Roman" panose="02020603050405020304" pitchFamily="18" charset="0"/>
              </a:rPr>
              <a:t>Executive Director &amp; Chief Scientist </a:t>
            </a:r>
          </a:p>
          <a:p>
            <a:pPr algn="ctr"/>
            <a:r>
              <a:rPr lang="en-AU" sz="1800" dirty="0">
                <a:effectLst/>
                <a:latin typeface="Calibri" panose="020F0502020204030204" pitchFamily="34" charset="0"/>
                <a:ea typeface="Times New Roman" panose="02020603050405020304" pitchFamily="18" charset="0"/>
                <a:cs typeface="Times New Roman" panose="02020603050405020304" pitchFamily="18" charset="0"/>
              </a:rPr>
              <a:t>Australian Pet Welfare Foundation</a:t>
            </a:r>
            <a:endParaRPr lang="en-AU" sz="1800" dirty="0">
              <a:effectLst/>
              <a:latin typeface="Calibri" panose="020F0502020204030204" pitchFamily="34" charset="0"/>
              <a:ea typeface="Calibri" panose="020F0502020204030204" pitchFamily="34" charset="0"/>
            </a:endParaRPr>
          </a:p>
          <a:p>
            <a:pPr algn="ctr"/>
            <a:r>
              <a:rPr lang="en-GB" sz="2800" dirty="0">
                <a:solidFill>
                  <a:schemeClr val="bg2">
                    <a:lumMod val="25000"/>
                  </a:schemeClr>
                </a:solidFill>
              </a:rPr>
              <a:t>info@petwelfare.org.au</a:t>
            </a:r>
            <a:endParaRPr lang="en-AU" sz="2800" dirty="0">
              <a:solidFill>
                <a:schemeClr val="bg2">
                  <a:lumMod val="25000"/>
                </a:schemeClr>
              </a:solidFill>
            </a:endParaRPr>
          </a:p>
        </p:txBody>
      </p:sp>
    </p:spTree>
    <p:extLst>
      <p:ext uri="{BB962C8B-B14F-4D97-AF65-F5344CB8AC3E}">
        <p14:creationId xmlns:p14="http://schemas.microsoft.com/office/powerpoint/2010/main" val="321081670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7186BE7A-70BF-4046-75F1-E8DC9171D76E}"/>
              </a:ext>
            </a:extLst>
          </p:cNvPr>
          <p:cNvSpPr txBox="1"/>
          <p:nvPr/>
        </p:nvSpPr>
        <p:spPr>
          <a:xfrm>
            <a:off x="3484984" y="48982"/>
            <a:ext cx="6531428" cy="369332"/>
          </a:xfrm>
          <a:prstGeom prst="rect">
            <a:avLst/>
          </a:prstGeom>
          <a:noFill/>
        </p:spPr>
        <p:txBody>
          <a:bodyPr wrap="square" rtlCol="0">
            <a:spAutoFit/>
          </a:bodyPr>
          <a:lstStyle/>
          <a:p>
            <a:r>
              <a:rPr lang="en-GB" b="1" dirty="0">
                <a:solidFill>
                  <a:schemeClr val="bg2">
                    <a:lumMod val="25000"/>
                  </a:schemeClr>
                </a:solidFill>
              </a:rPr>
              <a:t>2023 Mid-Year Report: Community Cat Program</a:t>
            </a:r>
            <a:endParaRPr lang="en-AU" b="1" dirty="0">
              <a:solidFill>
                <a:schemeClr val="bg2">
                  <a:lumMod val="25000"/>
                </a:schemeClr>
              </a:solidFill>
            </a:endParaRPr>
          </a:p>
        </p:txBody>
      </p:sp>
      <p:cxnSp>
        <p:nvCxnSpPr>
          <p:cNvPr id="7" name="Straight Connector 6">
            <a:extLst>
              <a:ext uri="{FF2B5EF4-FFF2-40B4-BE49-F238E27FC236}">
                <a16:creationId xmlns:a16="http://schemas.microsoft.com/office/drawing/2014/main" id="{086AE276-BB5A-47D9-AB04-3B4A3FA21B6E}"/>
              </a:ext>
            </a:extLst>
          </p:cNvPr>
          <p:cNvCxnSpPr>
            <a:cxnSpLocks/>
          </p:cNvCxnSpPr>
          <p:nvPr/>
        </p:nvCxnSpPr>
        <p:spPr>
          <a:xfrm>
            <a:off x="538843" y="418314"/>
            <a:ext cx="11114314" cy="0"/>
          </a:xfrm>
          <a:prstGeom prst="line">
            <a:avLst/>
          </a:prstGeom>
          <a:ln>
            <a:solidFill>
              <a:schemeClr val="bg2">
                <a:lumMod val="25000"/>
              </a:schemeClr>
            </a:solidFill>
          </a:ln>
        </p:spPr>
        <p:style>
          <a:lnRef idx="3">
            <a:schemeClr val="dk1"/>
          </a:lnRef>
          <a:fillRef idx="0">
            <a:schemeClr val="dk1"/>
          </a:fillRef>
          <a:effectRef idx="2">
            <a:schemeClr val="dk1"/>
          </a:effectRef>
          <a:fontRef idx="minor">
            <a:schemeClr val="tx1"/>
          </a:fontRef>
        </p:style>
      </p:cxnSp>
      <p:cxnSp>
        <p:nvCxnSpPr>
          <p:cNvPr id="9" name="Straight Connector 8">
            <a:extLst>
              <a:ext uri="{FF2B5EF4-FFF2-40B4-BE49-F238E27FC236}">
                <a16:creationId xmlns:a16="http://schemas.microsoft.com/office/drawing/2014/main" id="{4207E31F-6424-4FD7-C3AD-54865A14BD35}"/>
              </a:ext>
            </a:extLst>
          </p:cNvPr>
          <p:cNvCxnSpPr>
            <a:cxnSpLocks/>
          </p:cNvCxnSpPr>
          <p:nvPr/>
        </p:nvCxnSpPr>
        <p:spPr>
          <a:xfrm>
            <a:off x="5763986" y="968046"/>
            <a:ext cx="0" cy="5323897"/>
          </a:xfrm>
          <a:prstGeom prst="line">
            <a:avLst/>
          </a:prstGeom>
          <a:ln>
            <a:solidFill>
              <a:schemeClr val="bg2">
                <a:lumMod val="25000"/>
              </a:schemeClr>
            </a:solidFill>
          </a:ln>
        </p:spPr>
        <p:style>
          <a:lnRef idx="3">
            <a:schemeClr val="dk1"/>
          </a:lnRef>
          <a:fillRef idx="0">
            <a:schemeClr val="dk1"/>
          </a:fillRef>
          <a:effectRef idx="2">
            <a:schemeClr val="dk1"/>
          </a:effectRef>
          <a:fontRef idx="minor">
            <a:schemeClr val="tx1"/>
          </a:fontRef>
        </p:style>
      </p:cxnSp>
      <p:sp>
        <p:nvSpPr>
          <p:cNvPr id="12" name="TextBox 11">
            <a:extLst>
              <a:ext uri="{FF2B5EF4-FFF2-40B4-BE49-F238E27FC236}">
                <a16:creationId xmlns:a16="http://schemas.microsoft.com/office/drawing/2014/main" id="{7333352D-5578-39EE-F86C-41B8DF493972}"/>
              </a:ext>
            </a:extLst>
          </p:cNvPr>
          <p:cNvSpPr txBox="1"/>
          <p:nvPr/>
        </p:nvSpPr>
        <p:spPr>
          <a:xfrm>
            <a:off x="1587506" y="661453"/>
            <a:ext cx="3998224" cy="369332"/>
          </a:xfrm>
          <a:prstGeom prst="rect">
            <a:avLst/>
          </a:prstGeom>
          <a:noFill/>
        </p:spPr>
        <p:txBody>
          <a:bodyPr wrap="square" rtlCol="0">
            <a:spAutoFit/>
          </a:bodyPr>
          <a:lstStyle/>
          <a:p>
            <a:r>
              <a:rPr lang="en-AU" sz="1800" b="1" dirty="0"/>
              <a:t>Major learnings in this year</a:t>
            </a:r>
            <a:endParaRPr lang="en-GB" b="1" dirty="0">
              <a:solidFill>
                <a:schemeClr val="bg2">
                  <a:lumMod val="25000"/>
                </a:schemeClr>
              </a:solidFill>
            </a:endParaRPr>
          </a:p>
        </p:txBody>
      </p:sp>
      <p:sp>
        <p:nvSpPr>
          <p:cNvPr id="11" name="Content Placeholder 2">
            <a:extLst>
              <a:ext uri="{FF2B5EF4-FFF2-40B4-BE49-F238E27FC236}">
                <a16:creationId xmlns:a16="http://schemas.microsoft.com/office/drawing/2014/main" id="{E5179DEA-6CC0-295A-237B-AB8F9F53F801}"/>
              </a:ext>
            </a:extLst>
          </p:cNvPr>
          <p:cNvSpPr txBox="1">
            <a:spLocks/>
          </p:cNvSpPr>
          <p:nvPr/>
        </p:nvSpPr>
        <p:spPr>
          <a:xfrm>
            <a:off x="452847" y="1098940"/>
            <a:ext cx="5311136" cy="5894042"/>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00000"/>
              </a:lnSpc>
              <a:spcBef>
                <a:spcPts val="0"/>
              </a:spcBef>
              <a:spcAft>
                <a:spcPts val="600"/>
              </a:spcAft>
            </a:pPr>
            <a:r>
              <a:rPr lang="en-AU" sz="1700" dirty="0">
                <a:latin typeface="Arial" panose="020B0604020202020204" pitchFamily="34" charset="0"/>
              </a:rPr>
              <a:t>Microtargeting desexing to locations where cats are most at risk of impoundment and euthanasia is critical to success. </a:t>
            </a:r>
          </a:p>
          <a:p>
            <a:pPr>
              <a:lnSpc>
                <a:spcPct val="100000"/>
              </a:lnSpc>
              <a:spcBef>
                <a:spcPts val="0"/>
              </a:spcBef>
              <a:spcAft>
                <a:spcPts val="600"/>
              </a:spcAft>
            </a:pPr>
            <a:r>
              <a:rPr lang="en-AU" sz="1700" dirty="0">
                <a:latin typeface="Arial" panose="020B0604020202020204" pitchFamily="34" charset="0"/>
              </a:rPr>
              <a:t>Engagement of Animal Management Officers increases the effectiveness and efficiency of the program.</a:t>
            </a:r>
          </a:p>
          <a:p>
            <a:pPr>
              <a:lnSpc>
                <a:spcPct val="100000"/>
              </a:lnSpc>
              <a:spcBef>
                <a:spcPts val="0"/>
              </a:spcBef>
              <a:spcAft>
                <a:spcPts val="600"/>
              </a:spcAft>
            </a:pPr>
            <a:r>
              <a:rPr lang="en-AU" sz="1700" dirty="0">
                <a:latin typeface="Arial" panose="020B0604020202020204" pitchFamily="34" charset="0"/>
              </a:rPr>
              <a:t>Engaging with the community to recruit Cat Ambassadors will be important for scaling Community Cat Programs up to quickly cover large urban areas.</a:t>
            </a:r>
          </a:p>
          <a:p>
            <a:pPr>
              <a:lnSpc>
                <a:spcPct val="100000"/>
              </a:lnSpc>
              <a:spcBef>
                <a:spcPts val="0"/>
              </a:spcBef>
              <a:spcAft>
                <a:spcPts val="600"/>
              </a:spcAft>
            </a:pPr>
            <a:r>
              <a:rPr lang="en-AU" sz="1700" dirty="0">
                <a:latin typeface="Arial" panose="020B0604020202020204" pitchFamily="34" charset="0"/>
              </a:rPr>
              <a:t> Cat Ambassadors are the key to communicating with residents to identify owners and cat carers needing assistance with desexing, and helping with multiple tasks associated with the program.</a:t>
            </a:r>
          </a:p>
          <a:p>
            <a:pPr>
              <a:lnSpc>
                <a:spcPct val="100000"/>
              </a:lnSpc>
              <a:spcBef>
                <a:spcPts val="0"/>
              </a:spcBef>
              <a:spcAft>
                <a:spcPts val="600"/>
              </a:spcAft>
            </a:pPr>
            <a:r>
              <a:rPr lang="en-AU" sz="1700" dirty="0">
                <a:latin typeface="Arial" panose="020B0604020202020204" pitchFamily="34" charset="0"/>
              </a:rPr>
              <a:t>This document provides an update of the progress of the Australian Community Cat Program, and a summary of the collective learning from all the sites, which would not have been possible without your support !!</a:t>
            </a:r>
          </a:p>
          <a:p>
            <a:pPr>
              <a:lnSpc>
                <a:spcPct val="100000"/>
              </a:lnSpc>
              <a:spcBef>
                <a:spcPts val="0"/>
              </a:spcBef>
              <a:spcAft>
                <a:spcPts val="600"/>
              </a:spcAft>
            </a:pPr>
            <a:r>
              <a:rPr lang="en-AU" sz="1700" dirty="0">
                <a:latin typeface="Arial" panose="020B0604020202020204" pitchFamily="34" charset="0"/>
              </a:rPr>
              <a:t>I hope you like the new simpler format!</a:t>
            </a:r>
          </a:p>
          <a:p>
            <a:pPr marL="1905" algn="just">
              <a:lnSpc>
                <a:spcPct val="115000"/>
              </a:lnSpc>
              <a:spcBef>
                <a:spcPts val="600"/>
              </a:spcBef>
              <a:spcAft>
                <a:spcPts val="0"/>
              </a:spcAft>
            </a:pPr>
            <a:endParaRPr lang="en-AU" sz="1800" dirty="0">
              <a:effectLst/>
              <a:latin typeface="Arial" panose="020B0604020202020204" pitchFamily="34" charset="0"/>
              <a:ea typeface="Arial" panose="020B0604020202020204" pitchFamily="34" charset="0"/>
            </a:endParaRPr>
          </a:p>
          <a:p>
            <a:endParaRPr lang="en-AU" dirty="0"/>
          </a:p>
        </p:txBody>
      </p:sp>
      <p:pic>
        <p:nvPicPr>
          <p:cNvPr id="3074" name="Picture 2" descr="Mother Cat Cartoon Character With Kittens Royalty Free SVG, Cliparts,  Vectors, and Stock Illustration. Image 35384006.">
            <a:extLst>
              <a:ext uri="{FF2B5EF4-FFF2-40B4-BE49-F238E27FC236}">
                <a16:creationId xmlns:a16="http://schemas.microsoft.com/office/drawing/2014/main" id="{050CD0E7-0333-5465-8FAC-97622E93838F}"/>
              </a:ext>
            </a:extLst>
          </p:cNvPr>
          <p:cNvPicPr>
            <a:picLocks noChangeAspect="1" noChangeArrowheads="1"/>
          </p:cNvPicPr>
          <p:nvPr/>
        </p:nvPicPr>
        <p:blipFill>
          <a:blip r:embed="rId2" cstate="email">
            <a:extLst>
              <a:ext uri="{28A0092B-C50C-407E-A947-70E740481C1C}">
                <a14:useLocalDpi xmlns:a14="http://schemas.microsoft.com/office/drawing/2010/main"/>
              </a:ext>
            </a:extLst>
          </a:blip>
          <a:srcRect/>
          <a:stretch>
            <a:fillRect/>
          </a:stretch>
        </p:blipFill>
        <p:spPr bwMode="auto">
          <a:xfrm>
            <a:off x="6007679" y="661453"/>
            <a:ext cx="1912666" cy="2061556"/>
          </a:xfrm>
          <a:prstGeom prst="rect">
            <a:avLst/>
          </a:prstGeom>
          <a:noFill/>
          <a:extLst>
            <a:ext uri="{909E8E84-426E-40DD-AFC4-6F175D3DCCD1}">
              <a14:hiddenFill xmlns:a14="http://schemas.microsoft.com/office/drawing/2010/main">
                <a:solidFill>
                  <a:srgbClr val="FFFFFF"/>
                </a:solidFill>
              </a14:hiddenFill>
            </a:ext>
          </a:extLst>
        </p:spPr>
      </p:pic>
      <p:sp>
        <p:nvSpPr>
          <p:cNvPr id="2" name="TextBox 1">
            <a:extLst>
              <a:ext uri="{FF2B5EF4-FFF2-40B4-BE49-F238E27FC236}">
                <a16:creationId xmlns:a16="http://schemas.microsoft.com/office/drawing/2014/main" id="{B347D402-8BD2-4541-0642-B88108C82CA7}"/>
              </a:ext>
            </a:extLst>
          </p:cNvPr>
          <p:cNvSpPr txBox="1"/>
          <p:nvPr/>
        </p:nvSpPr>
        <p:spPr>
          <a:xfrm>
            <a:off x="6185932" y="709619"/>
            <a:ext cx="5796968" cy="712183"/>
          </a:xfrm>
          <a:prstGeom prst="rect">
            <a:avLst/>
          </a:prstGeom>
          <a:noFill/>
        </p:spPr>
        <p:txBody>
          <a:bodyPr wrap="square" rtlCol="0">
            <a:spAutoFit/>
          </a:bodyPr>
          <a:lstStyle/>
          <a:p>
            <a:pPr algn="ctr">
              <a:lnSpc>
                <a:spcPts val="2400"/>
              </a:lnSpc>
            </a:pPr>
            <a:r>
              <a:rPr lang="en-GB" b="1" dirty="0"/>
              <a:t>2,604 cats desexed in Qld</a:t>
            </a:r>
          </a:p>
          <a:p>
            <a:pPr algn="ctr">
              <a:lnSpc>
                <a:spcPts val="2400"/>
              </a:lnSpc>
            </a:pPr>
            <a:r>
              <a:rPr lang="en-GB" b="1" dirty="0"/>
              <a:t> (as of 22/09/2023)</a:t>
            </a:r>
          </a:p>
        </p:txBody>
      </p:sp>
      <p:sp>
        <p:nvSpPr>
          <p:cNvPr id="3" name="TextBox 2">
            <a:extLst>
              <a:ext uri="{FF2B5EF4-FFF2-40B4-BE49-F238E27FC236}">
                <a16:creationId xmlns:a16="http://schemas.microsoft.com/office/drawing/2014/main" id="{C5AAA7D3-44E4-57E7-B375-F725C9DA8EFB}"/>
              </a:ext>
            </a:extLst>
          </p:cNvPr>
          <p:cNvSpPr txBox="1"/>
          <p:nvPr/>
        </p:nvSpPr>
        <p:spPr>
          <a:xfrm>
            <a:off x="7844580" y="1697372"/>
            <a:ext cx="2913126" cy="712183"/>
          </a:xfrm>
          <a:prstGeom prst="rect">
            <a:avLst/>
          </a:prstGeom>
          <a:noFill/>
        </p:spPr>
        <p:txBody>
          <a:bodyPr wrap="square" rtlCol="0">
            <a:spAutoFit/>
          </a:bodyPr>
          <a:lstStyle/>
          <a:p>
            <a:pPr algn="ctr">
              <a:lnSpc>
                <a:spcPts val="2400"/>
              </a:lnSpc>
            </a:pPr>
            <a:r>
              <a:rPr lang="en-GB" b="1" dirty="0"/>
              <a:t>Stopped 7,500 kittens being born this year</a:t>
            </a:r>
          </a:p>
        </p:txBody>
      </p:sp>
      <p:sp>
        <p:nvSpPr>
          <p:cNvPr id="4" name="Arrow: Down 3">
            <a:extLst>
              <a:ext uri="{FF2B5EF4-FFF2-40B4-BE49-F238E27FC236}">
                <a16:creationId xmlns:a16="http://schemas.microsoft.com/office/drawing/2014/main" id="{A7A74D42-A077-BE88-CD0C-A0EC980FE168}"/>
              </a:ext>
            </a:extLst>
          </p:cNvPr>
          <p:cNvSpPr/>
          <p:nvPr/>
        </p:nvSpPr>
        <p:spPr>
          <a:xfrm>
            <a:off x="11696764" y="2649141"/>
            <a:ext cx="356157" cy="1363141"/>
          </a:xfrm>
          <a:prstGeom prst="down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6" name="TextBox 5">
            <a:extLst>
              <a:ext uri="{FF2B5EF4-FFF2-40B4-BE49-F238E27FC236}">
                <a16:creationId xmlns:a16="http://schemas.microsoft.com/office/drawing/2014/main" id="{2DB7C214-14D9-F4F5-D344-7F6BDF0793BD}"/>
              </a:ext>
            </a:extLst>
          </p:cNvPr>
          <p:cNvSpPr txBox="1"/>
          <p:nvPr/>
        </p:nvSpPr>
        <p:spPr>
          <a:xfrm>
            <a:off x="9192594" y="2768220"/>
            <a:ext cx="2460563" cy="861774"/>
          </a:xfrm>
          <a:prstGeom prst="rect">
            <a:avLst/>
          </a:prstGeom>
          <a:noFill/>
        </p:spPr>
        <p:txBody>
          <a:bodyPr wrap="square" rtlCol="0">
            <a:spAutoFit/>
          </a:bodyPr>
          <a:lstStyle/>
          <a:p>
            <a:pPr algn="ctr">
              <a:lnSpc>
                <a:spcPts val="2000"/>
              </a:lnSpc>
            </a:pPr>
            <a:r>
              <a:rPr lang="en-GB" b="1" dirty="0"/>
              <a:t>Euthanasia decreased 57% - 85% over 18-24 months in CCP locations</a:t>
            </a:r>
          </a:p>
        </p:txBody>
      </p:sp>
      <p:sp>
        <p:nvSpPr>
          <p:cNvPr id="8" name="TextBox 7">
            <a:extLst>
              <a:ext uri="{FF2B5EF4-FFF2-40B4-BE49-F238E27FC236}">
                <a16:creationId xmlns:a16="http://schemas.microsoft.com/office/drawing/2014/main" id="{5E7A70A8-5F9D-BC46-DD50-715F78801C5B}"/>
              </a:ext>
            </a:extLst>
          </p:cNvPr>
          <p:cNvSpPr txBox="1"/>
          <p:nvPr/>
        </p:nvSpPr>
        <p:spPr>
          <a:xfrm>
            <a:off x="8321103" y="4322854"/>
            <a:ext cx="2030906" cy="861774"/>
          </a:xfrm>
          <a:prstGeom prst="rect">
            <a:avLst/>
          </a:prstGeom>
          <a:noFill/>
        </p:spPr>
        <p:txBody>
          <a:bodyPr wrap="square" rtlCol="0">
            <a:spAutoFit/>
          </a:bodyPr>
          <a:lstStyle/>
          <a:p>
            <a:pPr algn="ctr">
              <a:lnSpc>
                <a:spcPts val="2000"/>
              </a:lnSpc>
            </a:pPr>
            <a:r>
              <a:rPr lang="en-GB" b="1" dirty="0"/>
              <a:t>Advocacy for CCPs in 3 state reviews of rehoming</a:t>
            </a:r>
          </a:p>
        </p:txBody>
      </p:sp>
      <p:sp>
        <p:nvSpPr>
          <p:cNvPr id="10" name="TextBox 9">
            <a:extLst>
              <a:ext uri="{FF2B5EF4-FFF2-40B4-BE49-F238E27FC236}">
                <a16:creationId xmlns:a16="http://schemas.microsoft.com/office/drawing/2014/main" id="{4F954514-C329-8CB4-20D6-477CB47774FC}"/>
              </a:ext>
            </a:extLst>
          </p:cNvPr>
          <p:cNvSpPr txBox="1"/>
          <p:nvPr/>
        </p:nvSpPr>
        <p:spPr>
          <a:xfrm>
            <a:off x="7391187" y="5776476"/>
            <a:ext cx="2460563" cy="605294"/>
          </a:xfrm>
          <a:prstGeom prst="rect">
            <a:avLst/>
          </a:prstGeom>
          <a:noFill/>
        </p:spPr>
        <p:txBody>
          <a:bodyPr wrap="square" rtlCol="0">
            <a:spAutoFit/>
          </a:bodyPr>
          <a:lstStyle/>
          <a:p>
            <a:pPr algn="ctr">
              <a:lnSpc>
                <a:spcPts val="2000"/>
              </a:lnSpc>
            </a:pPr>
            <a:r>
              <a:rPr lang="en-GB" b="1" dirty="0"/>
              <a:t>Three scientific papers published or in press</a:t>
            </a:r>
          </a:p>
        </p:txBody>
      </p:sp>
      <p:pic>
        <p:nvPicPr>
          <p:cNvPr id="1026" name="Picture 2" descr="Australia continents powerpoint maps with act territory | Presentation  Graphics | Presentation PowerPoint Example | Slide Templates">
            <a:extLst>
              <a:ext uri="{FF2B5EF4-FFF2-40B4-BE49-F238E27FC236}">
                <a16:creationId xmlns:a16="http://schemas.microsoft.com/office/drawing/2014/main" id="{73151D36-79EC-942B-C3F0-8672E9B69A46}"/>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9289" t="10294" r="11377" b="5305"/>
          <a:stretch/>
        </p:blipFill>
        <p:spPr bwMode="auto">
          <a:xfrm>
            <a:off x="5763983" y="3171712"/>
            <a:ext cx="2559040" cy="2116235"/>
          </a:xfrm>
          <a:prstGeom prst="rect">
            <a:avLst/>
          </a:prstGeom>
          <a:noFill/>
          <a:extLst>
            <a:ext uri="{909E8E84-426E-40DD-AFC4-6F175D3DCCD1}">
              <a14:hiddenFill xmlns:a14="http://schemas.microsoft.com/office/drawing/2010/main">
                <a:solidFill>
                  <a:srgbClr val="FFFFFF"/>
                </a:solidFill>
              </a14:hiddenFill>
            </a:ext>
          </a:extLst>
        </p:spPr>
      </p:pic>
      <p:sp>
        <p:nvSpPr>
          <p:cNvPr id="15" name="Oval 14">
            <a:extLst>
              <a:ext uri="{FF2B5EF4-FFF2-40B4-BE49-F238E27FC236}">
                <a16:creationId xmlns:a16="http://schemas.microsoft.com/office/drawing/2014/main" id="{0E4AC339-288F-0510-EE84-F4D4666BD33C}"/>
              </a:ext>
            </a:extLst>
          </p:cNvPr>
          <p:cNvSpPr/>
          <p:nvPr/>
        </p:nvSpPr>
        <p:spPr>
          <a:xfrm>
            <a:off x="7466580" y="4163726"/>
            <a:ext cx="756000" cy="563718"/>
          </a:xfrm>
          <a:prstGeom prst="ellipse">
            <a:avLst/>
          </a:prstGeom>
          <a:noFill/>
          <a:ln w="53975">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16" name="Oval 15">
            <a:extLst>
              <a:ext uri="{FF2B5EF4-FFF2-40B4-BE49-F238E27FC236}">
                <a16:creationId xmlns:a16="http://schemas.microsoft.com/office/drawing/2014/main" id="{67CBC048-1C7E-1499-61AF-D205C3227D92}"/>
              </a:ext>
            </a:extLst>
          </p:cNvPr>
          <p:cNvSpPr/>
          <p:nvPr/>
        </p:nvSpPr>
        <p:spPr>
          <a:xfrm>
            <a:off x="6802392" y="4115369"/>
            <a:ext cx="655856" cy="529813"/>
          </a:xfrm>
          <a:prstGeom prst="ellipse">
            <a:avLst/>
          </a:prstGeom>
          <a:noFill/>
          <a:ln w="53975">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17" name="Oval 16">
            <a:extLst>
              <a:ext uri="{FF2B5EF4-FFF2-40B4-BE49-F238E27FC236}">
                <a16:creationId xmlns:a16="http://schemas.microsoft.com/office/drawing/2014/main" id="{C9FC3B7E-AECC-C706-2211-132C8EB4E364}"/>
              </a:ext>
            </a:extLst>
          </p:cNvPr>
          <p:cNvSpPr/>
          <p:nvPr/>
        </p:nvSpPr>
        <p:spPr>
          <a:xfrm>
            <a:off x="7351237" y="4719760"/>
            <a:ext cx="739665" cy="294558"/>
          </a:xfrm>
          <a:prstGeom prst="ellipse">
            <a:avLst/>
          </a:prstGeom>
          <a:noFill/>
          <a:ln w="53975">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pic>
        <p:nvPicPr>
          <p:cNvPr id="13" name="Picture 12">
            <a:extLst>
              <a:ext uri="{FF2B5EF4-FFF2-40B4-BE49-F238E27FC236}">
                <a16:creationId xmlns:a16="http://schemas.microsoft.com/office/drawing/2014/main" id="{7673D047-6AD6-3DD5-CFF5-76D989F28CC8}"/>
              </a:ext>
            </a:extLst>
          </p:cNvPr>
          <p:cNvPicPr>
            <a:picLocks noChangeAspect="1"/>
          </p:cNvPicPr>
          <p:nvPr/>
        </p:nvPicPr>
        <p:blipFill rotWithShape="1">
          <a:blip r:embed="rId4"/>
          <a:srcRect l="7333" r="7173" b="4829"/>
          <a:stretch/>
        </p:blipFill>
        <p:spPr>
          <a:xfrm>
            <a:off x="9900831" y="5362866"/>
            <a:ext cx="1903990" cy="1192205"/>
          </a:xfrm>
          <a:prstGeom prst="rect">
            <a:avLst/>
          </a:prstGeom>
        </p:spPr>
      </p:pic>
    </p:spTree>
    <p:extLst>
      <p:ext uri="{BB962C8B-B14F-4D97-AF65-F5344CB8AC3E}">
        <p14:creationId xmlns:p14="http://schemas.microsoft.com/office/powerpoint/2010/main" val="291320688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6"/>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animBg="1"/>
      <p:bldP spid="16" grpId="0" animBg="1"/>
      <p:bldP spid="17" grpId="0" animBg="1"/>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7186BE7A-70BF-4046-75F1-E8DC9171D76E}"/>
              </a:ext>
            </a:extLst>
          </p:cNvPr>
          <p:cNvSpPr txBox="1"/>
          <p:nvPr/>
        </p:nvSpPr>
        <p:spPr>
          <a:xfrm>
            <a:off x="3484984" y="48982"/>
            <a:ext cx="6531428" cy="369332"/>
          </a:xfrm>
          <a:prstGeom prst="rect">
            <a:avLst/>
          </a:prstGeom>
          <a:noFill/>
        </p:spPr>
        <p:txBody>
          <a:bodyPr wrap="square" rtlCol="0">
            <a:spAutoFit/>
          </a:bodyPr>
          <a:lstStyle/>
          <a:p>
            <a:r>
              <a:rPr lang="en-GB" b="1" dirty="0">
                <a:solidFill>
                  <a:schemeClr val="bg2">
                    <a:lumMod val="25000"/>
                  </a:schemeClr>
                </a:solidFill>
              </a:rPr>
              <a:t>2023 Mid-Year Report: Community Cat Program</a:t>
            </a:r>
            <a:endParaRPr lang="en-AU" b="1" dirty="0">
              <a:solidFill>
                <a:schemeClr val="bg2">
                  <a:lumMod val="25000"/>
                </a:schemeClr>
              </a:solidFill>
            </a:endParaRPr>
          </a:p>
        </p:txBody>
      </p:sp>
      <p:cxnSp>
        <p:nvCxnSpPr>
          <p:cNvPr id="7" name="Straight Connector 6">
            <a:extLst>
              <a:ext uri="{FF2B5EF4-FFF2-40B4-BE49-F238E27FC236}">
                <a16:creationId xmlns:a16="http://schemas.microsoft.com/office/drawing/2014/main" id="{086AE276-BB5A-47D9-AB04-3B4A3FA21B6E}"/>
              </a:ext>
            </a:extLst>
          </p:cNvPr>
          <p:cNvCxnSpPr>
            <a:cxnSpLocks/>
          </p:cNvCxnSpPr>
          <p:nvPr/>
        </p:nvCxnSpPr>
        <p:spPr>
          <a:xfrm>
            <a:off x="538843" y="418314"/>
            <a:ext cx="11114314" cy="0"/>
          </a:xfrm>
          <a:prstGeom prst="line">
            <a:avLst/>
          </a:prstGeom>
          <a:ln>
            <a:solidFill>
              <a:schemeClr val="bg2">
                <a:lumMod val="25000"/>
              </a:schemeClr>
            </a:solidFill>
          </a:ln>
        </p:spPr>
        <p:style>
          <a:lnRef idx="3">
            <a:schemeClr val="dk1"/>
          </a:lnRef>
          <a:fillRef idx="0">
            <a:schemeClr val="dk1"/>
          </a:fillRef>
          <a:effectRef idx="2">
            <a:schemeClr val="dk1"/>
          </a:effectRef>
          <a:fontRef idx="minor">
            <a:schemeClr val="tx1"/>
          </a:fontRef>
        </p:style>
      </p:cxnSp>
      <p:pic>
        <p:nvPicPr>
          <p:cNvPr id="26" name="Picture 25">
            <a:extLst>
              <a:ext uri="{FF2B5EF4-FFF2-40B4-BE49-F238E27FC236}">
                <a16:creationId xmlns:a16="http://schemas.microsoft.com/office/drawing/2014/main" id="{1667F3D9-48E0-025A-22AB-DB0367E08614}"/>
              </a:ext>
            </a:extLst>
          </p:cNvPr>
          <p:cNvPicPr>
            <a:picLocks noChangeAspect="1"/>
          </p:cNvPicPr>
          <p:nvPr/>
        </p:nvPicPr>
        <p:blipFill>
          <a:blip r:embed="rId2"/>
          <a:stretch>
            <a:fillRect/>
          </a:stretch>
        </p:blipFill>
        <p:spPr>
          <a:xfrm>
            <a:off x="260429" y="565686"/>
            <a:ext cx="11772171" cy="2483810"/>
          </a:xfrm>
          <a:prstGeom prst="rect">
            <a:avLst/>
          </a:prstGeom>
        </p:spPr>
      </p:pic>
      <p:sp>
        <p:nvSpPr>
          <p:cNvPr id="11" name="Content Placeholder 2">
            <a:extLst>
              <a:ext uri="{FF2B5EF4-FFF2-40B4-BE49-F238E27FC236}">
                <a16:creationId xmlns:a16="http://schemas.microsoft.com/office/drawing/2014/main" id="{E5179DEA-6CC0-295A-237B-AB8F9F53F801}"/>
              </a:ext>
            </a:extLst>
          </p:cNvPr>
          <p:cNvSpPr txBox="1">
            <a:spLocks/>
          </p:cNvSpPr>
          <p:nvPr/>
        </p:nvSpPr>
        <p:spPr>
          <a:xfrm>
            <a:off x="-67856" y="3049497"/>
            <a:ext cx="12259856" cy="3741871"/>
          </a:xfrm>
          <a:prstGeom prst="rect">
            <a:avLst/>
          </a:prstGeom>
        </p:spPr>
        <p:txBody>
          <a:bodyPr vert="horz" lIns="91440" tIns="45720" rIns="91440" bIns="45720" rtlCol="0">
            <a:normAutofit fontScale="85000" lnSpcReduction="1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indent="0" algn="l">
              <a:lnSpc>
                <a:spcPct val="119000"/>
              </a:lnSpc>
              <a:spcBef>
                <a:spcPts val="0"/>
              </a:spcBef>
              <a:spcAft>
                <a:spcPts val="600"/>
              </a:spcAft>
              <a:buNone/>
            </a:pPr>
            <a:r>
              <a:rPr lang="en-US" sz="1800" kern="1400" dirty="0">
                <a:ln>
                  <a:noFill/>
                </a:ln>
                <a:solidFill>
                  <a:srgbClr val="C00000"/>
                </a:solidFill>
                <a:effectLst/>
                <a:latin typeface="Calibri" panose="020F0502020204030204" pitchFamily="34" charset="0"/>
              </a:rPr>
              <a:t> 	</a:t>
            </a:r>
            <a:r>
              <a:rPr lang="en-GB" sz="3000" b="1" dirty="0">
                <a:solidFill>
                  <a:srgbClr val="C00000"/>
                </a:solidFill>
              </a:rPr>
              <a:t>Key findings in study</a:t>
            </a:r>
          </a:p>
          <a:p>
            <a:pPr marL="360000" marR="0" indent="396000" algn="l">
              <a:lnSpc>
                <a:spcPct val="120000"/>
              </a:lnSpc>
              <a:spcBef>
                <a:spcPts val="0"/>
              </a:spcBef>
              <a:buFont typeface="Wingdings" panose="05000000000000000000" pitchFamily="2" charset="2"/>
              <a:buChar char="v"/>
            </a:pPr>
            <a:r>
              <a:rPr lang="en-US" kern="1400" dirty="0">
                <a:ln>
                  <a:noFill/>
                </a:ln>
                <a:solidFill>
                  <a:srgbClr val="000000"/>
                </a:solidFill>
                <a:effectLst/>
              </a:rPr>
              <a:t> </a:t>
            </a:r>
            <a:r>
              <a:rPr lang="en-US" b="1" kern="1400" dirty="0">
                <a:ln>
                  <a:noFill/>
                </a:ln>
                <a:solidFill>
                  <a:srgbClr val="000000"/>
                </a:solidFill>
                <a:effectLst/>
              </a:rPr>
              <a:t>46% </a:t>
            </a:r>
            <a:r>
              <a:rPr lang="en-US" kern="1400" dirty="0">
                <a:ln>
                  <a:noFill/>
                </a:ln>
                <a:solidFill>
                  <a:srgbClr val="000000"/>
                </a:solidFill>
                <a:effectLst/>
              </a:rPr>
              <a:t>of cats and kittens entering </a:t>
            </a:r>
            <a:r>
              <a:rPr lang="en-US" b="1" kern="1400" dirty="0">
                <a:ln>
                  <a:noFill/>
                </a:ln>
                <a:solidFill>
                  <a:srgbClr val="000000"/>
                </a:solidFill>
                <a:effectLst/>
              </a:rPr>
              <a:t>council-managed pounds </a:t>
            </a:r>
            <a:r>
              <a:rPr lang="en-US" kern="1400" dirty="0">
                <a:ln>
                  <a:noFill/>
                </a:ln>
                <a:solidFill>
                  <a:srgbClr val="000000"/>
                </a:solidFill>
                <a:effectLst/>
              </a:rPr>
              <a:t>are </a:t>
            </a:r>
            <a:r>
              <a:rPr lang="en-US" b="1" kern="1400" dirty="0">
                <a:ln>
                  <a:noFill/>
                </a:ln>
                <a:solidFill>
                  <a:srgbClr val="000000"/>
                </a:solidFill>
                <a:effectLst/>
              </a:rPr>
              <a:t>killed</a:t>
            </a:r>
            <a:r>
              <a:rPr lang="en-US" kern="1400" dirty="0">
                <a:ln>
                  <a:noFill/>
                </a:ln>
                <a:solidFill>
                  <a:srgbClr val="000000"/>
                </a:solidFill>
                <a:effectLst/>
              </a:rPr>
              <a:t>. </a:t>
            </a:r>
          </a:p>
          <a:p>
            <a:pPr marL="360000" marR="0" indent="396000" algn="l">
              <a:lnSpc>
                <a:spcPct val="120000"/>
              </a:lnSpc>
              <a:spcBef>
                <a:spcPts val="0"/>
              </a:spcBef>
              <a:buFont typeface="Wingdings" panose="05000000000000000000" pitchFamily="2" charset="2"/>
              <a:buChar char="v"/>
            </a:pPr>
            <a:r>
              <a:rPr lang="en-US" b="1" kern="1400" dirty="0">
                <a:ln>
                  <a:noFill/>
                </a:ln>
                <a:solidFill>
                  <a:srgbClr val="000000"/>
                </a:solidFill>
                <a:effectLst/>
              </a:rPr>
              <a:t>A quarter of pounds in Victoria and NSW kill 67%-100% of cats and kittens. </a:t>
            </a:r>
            <a:endParaRPr lang="en-US" kern="1400" dirty="0">
              <a:ln>
                <a:noFill/>
              </a:ln>
              <a:solidFill>
                <a:srgbClr val="000000"/>
              </a:solidFill>
              <a:effectLst/>
            </a:endParaRPr>
          </a:p>
          <a:p>
            <a:pPr marL="360000" indent="396000">
              <a:lnSpc>
                <a:spcPct val="120000"/>
              </a:lnSpc>
              <a:spcBef>
                <a:spcPts val="0"/>
              </a:spcBef>
              <a:buFont typeface="Wingdings" panose="05000000000000000000" pitchFamily="2" charset="2"/>
              <a:buChar char="v"/>
            </a:pPr>
            <a:r>
              <a:rPr lang="en-US" b="0" i="0" u="none" strike="noStrike" baseline="0" dirty="0"/>
              <a:t>Total </a:t>
            </a:r>
            <a:r>
              <a:rPr lang="en-US" dirty="0"/>
              <a:t>admissions </a:t>
            </a:r>
            <a:r>
              <a:rPr lang="en-US" b="0" i="0" u="none" strike="noStrike" baseline="0" dirty="0"/>
              <a:t>to pounds, shelters, and rescue groups =</a:t>
            </a:r>
            <a:r>
              <a:rPr lang="en-US" dirty="0"/>
              <a:t> 79,615 cats </a:t>
            </a:r>
            <a:r>
              <a:rPr lang="en-US" b="0" i="0" u="none" strike="noStrike" baseline="0" dirty="0"/>
              <a:t>(7.2/1000 humans). </a:t>
            </a:r>
          </a:p>
          <a:p>
            <a:pPr marL="360000" indent="396000">
              <a:lnSpc>
                <a:spcPct val="120000"/>
              </a:lnSpc>
              <a:spcBef>
                <a:spcPts val="0"/>
              </a:spcBef>
              <a:buFont typeface="Wingdings" panose="05000000000000000000" pitchFamily="2" charset="2"/>
              <a:buChar char="v"/>
            </a:pPr>
            <a:r>
              <a:rPr lang="en-US" b="0" i="0" u="none" strike="noStrike" baseline="0" dirty="0"/>
              <a:t>Only 5% of cats are reclaimed by owners.</a:t>
            </a:r>
          </a:p>
          <a:p>
            <a:pPr marL="360000" indent="396000" algn="l">
              <a:lnSpc>
                <a:spcPct val="120000"/>
              </a:lnSpc>
              <a:spcBef>
                <a:spcPts val="0"/>
              </a:spcBef>
              <a:buFont typeface="Wingdings" panose="05000000000000000000" pitchFamily="2" charset="2"/>
              <a:buChar char="v"/>
            </a:pPr>
            <a:r>
              <a:rPr lang="en-US" b="0" i="0" u="none" strike="noStrike" baseline="0" dirty="0"/>
              <a:t>50,000 mostly healthy and</a:t>
            </a:r>
            <a:r>
              <a:rPr lang="en-US" dirty="0"/>
              <a:t> treatable </a:t>
            </a:r>
            <a:r>
              <a:rPr lang="en-US" b="0" i="0" u="none" strike="noStrike" baseline="0" dirty="0"/>
              <a:t>cats and kittens are killed each year in Australia</a:t>
            </a:r>
          </a:p>
          <a:p>
            <a:pPr marL="360000" indent="396000" algn="l">
              <a:lnSpc>
                <a:spcPct val="120000"/>
              </a:lnSpc>
              <a:spcBef>
                <a:spcPts val="0"/>
              </a:spcBef>
              <a:buFont typeface="Wingdings" panose="05000000000000000000" pitchFamily="2" charset="2"/>
              <a:buChar char="v"/>
            </a:pPr>
            <a:r>
              <a:rPr lang="en-US" b="1" i="0" u="none" strike="noStrike" baseline="0" dirty="0"/>
              <a:t>Councils operating their own pounds had nearly double the euthanasia rate </a:t>
            </a:r>
            <a:r>
              <a:rPr lang="en-US" b="0" i="0" u="none" strike="noStrike" baseline="0" dirty="0"/>
              <a:t>(</a:t>
            </a:r>
            <a:r>
              <a:rPr lang="en-US" b="1" i="0" u="none" strike="noStrike" baseline="0" dirty="0"/>
              <a:t>46%) 	</a:t>
            </a:r>
            <a:r>
              <a:rPr lang="en-US" b="0" i="0" u="none" strike="noStrike" baseline="0" dirty="0"/>
              <a:t>compared to </a:t>
            </a:r>
            <a:r>
              <a:rPr lang="en-US" b="1" i="0" u="none" strike="noStrike" baseline="0" dirty="0"/>
              <a:t>animal welfare organizations </a:t>
            </a:r>
            <a:r>
              <a:rPr lang="en-AU" b="1" i="0" u="none" strike="noStrike" baseline="0" dirty="0"/>
              <a:t>(25%).</a:t>
            </a:r>
            <a:r>
              <a:rPr lang="en-US" b="1" kern="1400" dirty="0">
                <a:ln>
                  <a:noFill/>
                </a:ln>
                <a:solidFill>
                  <a:srgbClr val="000000"/>
                </a:solidFill>
                <a:effectLst/>
              </a:rPr>
              <a:t> </a:t>
            </a:r>
          </a:p>
          <a:p>
            <a:pPr>
              <a:lnSpc>
                <a:spcPct val="100000"/>
              </a:lnSpc>
              <a:spcBef>
                <a:spcPts val="0"/>
              </a:spcBef>
              <a:spcAft>
                <a:spcPts val="600"/>
              </a:spcAft>
            </a:pPr>
            <a:r>
              <a:rPr lang="en-AU" sz="1700" dirty="0">
                <a:latin typeface="Arial" panose="020B0604020202020204" pitchFamily="34" charset="0"/>
              </a:rPr>
              <a:t> </a:t>
            </a:r>
          </a:p>
        </p:txBody>
      </p:sp>
      <p:sp>
        <p:nvSpPr>
          <p:cNvPr id="28" name="TextBox 27">
            <a:extLst>
              <a:ext uri="{FF2B5EF4-FFF2-40B4-BE49-F238E27FC236}">
                <a16:creationId xmlns:a16="http://schemas.microsoft.com/office/drawing/2014/main" id="{8E6ABA34-FF19-BCB8-CC98-C764ADF7B092}"/>
              </a:ext>
            </a:extLst>
          </p:cNvPr>
          <p:cNvSpPr txBox="1"/>
          <p:nvPr/>
        </p:nvSpPr>
        <p:spPr>
          <a:xfrm>
            <a:off x="2734958" y="565686"/>
            <a:ext cx="8031480" cy="770596"/>
          </a:xfrm>
          <a:prstGeom prst="rect">
            <a:avLst/>
          </a:prstGeom>
          <a:noFill/>
        </p:spPr>
        <p:txBody>
          <a:bodyPr wrap="square" rtlCol="0">
            <a:spAutoFit/>
          </a:bodyPr>
          <a:lstStyle/>
          <a:p>
            <a:pPr marL="0" indent="0" algn="ctr">
              <a:lnSpc>
                <a:spcPts val="2600"/>
              </a:lnSpc>
              <a:spcBef>
                <a:spcPts val="0"/>
              </a:spcBef>
              <a:spcAft>
                <a:spcPts val="600"/>
              </a:spcAft>
              <a:buNone/>
            </a:pPr>
            <a:r>
              <a:rPr lang="en-AU" sz="2800" b="1" dirty="0">
                <a:solidFill>
                  <a:srgbClr val="C00000"/>
                </a:solidFill>
              </a:rPr>
              <a:t>There is an URGENT need for Community Cat Programs</a:t>
            </a:r>
          </a:p>
        </p:txBody>
      </p:sp>
      <p:sp>
        <p:nvSpPr>
          <p:cNvPr id="29" name="TextBox 28">
            <a:extLst>
              <a:ext uri="{FF2B5EF4-FFF2-40B4-BE49-F238E27FC236}">
                <a16:creationId xmlns:a16="http://schemas.microsoft.com/office/drawing/2014/main" id="{444C5F17-021C-ED3A-5648-68E9DFB67A9E}"/>
              </a:ext>
            </a:extLst>
          </p:cNvPr>
          <p:cNvSpPr txBox="1"/>
          <p:nvPr/>
        </p:nvSpPr>
        <p:spPr>
          <a:xfrm>
            <a:off x="7411434" y="2666420"/>
            <a:ext cx="3768012" cy="369332"/>
          </a:xfrm>
          <a:prstGeom prst="rect">
            <a:avLst/>
          </a:prstGeom>
          <a:noFill/>
        </p:spPr>
        <p:txBody>
          <a:bodyPr wrap="square" rtlCol="0">
            <a:spAutoFit/>
          </a:bodyPr>
          <a:lstStyle/>
          <a:p>
            <a:r>
              <a:rPr lang="en-AU" b="1" dirty="0"/>
              <a:t>Published: Animals Journal 2023</a:t>
            </a:r>
          </a:p>
        </p:txBody>
      </p:sp>
    </p:spTree>
    <p:extLst>
      <p:ext uri="{BB962C8B-B14F-4D97-AF65-F5344CB8AC3E}">
        <p14:creationId xmlns:p14="http://schemas.microsoft.com/office/powerpoint/2010/main" val="275282902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7186BE7A-70BF-4046-75F1-E8DC9171D76E}"/>
              </a:ext>
            </a:extLst>
          </p:cNvPr>
          <p:cNvSpPr txBox="1"/>
          <p:nvPr/>
        </p:nvSpPr>
        <p:spPr>
          <a:xfrm>
            <a:off x="3484984" y="48982"/>
            <a:ext cx="6531428" cy="369332"/>
          </a:xfrm>
          <a:prstGeom prst="rect">
            <a:avLst/>
          </a:prstGeom>
          <a:noFill/>
        </p:spPr>
        <p:txBody>
          <a:bodyPr wrap="square" rtlCol="0">
            <a:spAutoFit/>
          </a:bodyPr>
          <a:lstStyle/>
          <a:p>
            <a:r>
              <a:rPr lang="en-GB" b="1" dirty="0">
                <a:solidFill>
                  <a:schemeClr val="bg2">
                    <a:lumMod val="25000"/>
                  </a:schemeClr>
                </a:solidFill>
              </a:rPr>
              <a:t>2023 Mid-Year Report: Community Cat Program</a:t>
            </a:r>
            <a:endParaRPr lang="en-AU" b="1" dirty="0">
              <a:solidFill>
                <a:schemeClr val="bg2">
                  <a:lumMod val="25000"/>
                </a:schemeClr>
              </a:solidFill>
            </a:endParaRPr>
          </a:p>
        </p:txBody>
      </p:sp>
      <p:cxnSp>
        <p:nvCxnSpPr>
          <p:cNvPr id="7" name="Straight Connector 6">
            <a:extLst>
              <a:ext uri="{FF2B5EF4-FFF2-40B4-BE49-F238E27FC236}">
                <a16:creationId xmlns:a16="http://schemas.microsoft.com/office/drawing/2014/main" id="{086AE276-BB5A-47D9-AB04-3B4A3FA21B6E}"/>
              </a:ext>
            </a:extLst>
          </p:cNvPr>
          <p:cNvCxnSpPr>
            <a:cxnSpLocks/>
          </p:cNvCxnSpPr>
          <p:nvPr/>
        </p:nvCxnSpPr>
        <p:spPr>
          <a:xfrm>
            <a:off x="538843" y="418314"/>
            <a:ext cx="11114314" cy="0"/>
          </a:xfrm>
          <a:prstGeom prst="line">
            <a:avLst/>
          </a:prstGeom>
          <a:ln>
            <a:solidFill>
              <a:schemeClr val="bg2">
                <a:lumMod val="25000"/>
              </a:schemeClr>
            </a:solidFill>
          </a:ln>
        </p:spPr>
        <p:style>
          <a:lnRef idx="3">
            <a:schemeClr val="dk1"/>
          </a:lnRef>
          <a:fillRef idx="0">
            <a:schemeClr val="dk1"/>
          </a:fillRef>
          <a:effectRef idx="2">
            <a:schemeClr val="dk1"/>
          </a:effectRef>
          <a:fontRef idx="minor">
            <a:schemeClr val="tx1"/>
          </a:fontRef>
        </p:style>
      </p:cxnSp>
      <p:sp>
        <p:nvSpPr>
          <p:cNvPr id="11" name="Content Placeholder 2">
            <a:extLst>
              <a:ext uri="{FF2B5EF4-FFF2-40B4-BE49-F238E27FC236}">
                <a16:creationId xmlns:a16="http://schemas.microsoft.com/office/drawing/2014/main" id="{E5179DEA-6CC0-295A-237B-AB8F9F53F801}"/>
              </a:ext>
            </a:extLst>
          </p:cNvPr>
          <p:cNvSpPr txBox="1">
            <a:spLocks/>
          </p:cNvSpPr>
          <p:nvPr/>
        </p:nvSpPr>
        <p:spPr>
          <a:xfrm>
            <a:off x="452847" y="4255556"/>
            <a:ext cx="5311136" cy="2737425"/>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1905" algn="just">
              <a:lnSpc>
                <a:spcPct val="115000"/>
              </a:lnSpc>
              <a:spcBef>
                <a:spcPts val="600"/>
              </a:spcBef>
              <a:spcAft>
                <a:spcPts val="0"/>
              </a:spcAft>
            </a:pPr>
            <a:endParaRPr lang="en-AU" sz="1800" dirty="0">
              <a:effectLst/>
              <a:latin typeface="Arial" panose="020B0604020202020204" pitchFamily="34" charset="0"/>
              <a:ea typeface="Arial" panose="020B0604020202020204" pitchFamily="34" charset="0"/>
            </a:endParaRPr>
          </a:p>
          <a:p>
            <a:endParaRPr lang="en-AU" dirty="0"/>
          </a:p>
        </p:txBody>
      </p:sp>
      <p:sp>
        <p:nvSpPr>
          <p:cNvPr id="16" name="AutoShape 9">
            <a:extLst>
              <a:ext uri="{FF2B5EF4-FFF2-40B4-BE49-F238E27FC236}">
                <a16:creationId xmlns:a16="http://schemas.microsoft.com/office/drawing/2014/main" id="{2FBC372D-85D6-23BF-EC7A-C5917602B226}"/>
              </a:ext>
            </a:extLst>
          </p:cNvPr>
          <p:cNvSpPr>
            <a:spLocks noChangeArrowheads="1"/>
          </p:cNvSpPr>
          <p:nvPr/>
        </p:nvSpPr>
        <p:spPr bwMode="auto">
          <a:xfrm>
            <a:off x="224178" y="1924641"/>
            <a:ext cx="1791008" cy="412294"/>
          </a:xfrm>
          <a:prstGeom prst="roundRect">
            <a:avLst>
              <a:gd name="adj" fmla="val 16667"/>
            </a:avLst>
          </a:prstGeom>
          <a:solidFill>
            <a:srgbClr val="D7F4D0"/>
          </a:solidFill>
          <a:ln w="25400" algn="ctr">
            <a:solidFill>
              <a:srgbClr val="2E363C"/>
            </a:solidFill>
            <a:round/>
            <a:headEnd/>
            <a:tailEnd/>
          </a:ln>
          <a:effectLst/>
          <a:extLst>
            <a:ext uri="{AF507438-7753-43E0-B8FC-AC1667EBCBE1}">
              <a14:hiddenEffects xmlns:a14="http://schemas.microsoft.com/office/drawing/2010/main">
                <a:effectLst>
                  <a:outerShdw dist="35921" dir="2700000" algn="ctr" rotWithShape="0">
                    <a:srgbClr val="000000"/>
                  </a:outerShdw>
                </a:effectLst>
              </a14:hiddenEffects>
            </a:ext>
          </a:extLst>
        </p:spPr>
        <p:txBody>
          <a:bodyPr vert="horz" wrap="square" lIns="36576" tIns="36576" rIns="36576" bIns="36576" numCol="1" anchor="t" anchorCtr="0" compatLnSpc="1">
            <a:prstTxWarp prst="textNoShape">
              <a:avLst/>
            </a:prstTxWarp>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altLang="en-US" sz="2400" b="1" i="0" u="none" strike="noStrike" cap="none" normalizeH="0" baseline="0" dirty="0">
                <a:ln>
                  <a:noFill/>
                </a:ln>
                <a:solidFill>
                  <a:srgbClr val="2E363C"/>
                </a:solidFill>
                <a:effectLst/>
                <a:latin typeface="Calibri" panose="020F0502020204030204" pitchFamily="34" charset="0"/>
              </a:rPr>
              <a:t>One Welfare</a:t>
            </a:r>
          </a:p>
          <a:p>
            <a:pPr marL="0" marR="0" lvl="0" indent="0" algn="ctr" defTabSz="914400" rtl="0" eaLnBrk="0" fontAlgn="base" latinLnBrk="0" hangingPunct="0">
              <a:lnSpc>
                <a:spcPct val="100000"/>
              </a:lnSpc>
              <a:spcBef>
                <a:spcPct val="0"/>
              </a:spcBef>
              <a:spcAft>
                <a:spcPct val="0"/>
              </a:spcAft>
              <a:buClrTx/>
              <a:buSzTx/>
              <a:buFontTx/>
              <a:buNone/>
              <a:tabLst/>
            </a:pPr>
            <a:r>
              <a:rPr kumimoji="0" lang="en-US" altLang="en-US" sz="2400" b="1" i="0" u="none" strike="noStrike" cap="none" normalizeH="0" baseline="0" dirty="0">
                <a:ln>
                  <a:noFill/>
                </a:ln>
                <a:solidFill>
                  <a:srgbClr val="616F79"/>
                </a:solidFill>
                <a:effectLst/>
                <a:latin typeface="Calibri" panose="020F0502020204030204" pitchFamily="34" charset="0"/>
              </a:rPr>
              <a:t>Aims to balance and optimize the wellbeing of animals, people and the environment</a:t>
            </a:r>
            <a:endParaRPr kumimoji="0" lang="en-US" altLang="en-US" sz="2400" b="0" i="0" u="none" strike="noStrike" cap="none" normalizeH="0" baseline="0" dirty="0">
              <a:ln>
                <a:noFill/>
              </a:ln>
              <a:solidFill>
                <a:schemeClr val="tx1"/>
              </a:solidFill>
              <a:effectLst/>
              <a:latin typeface="Arial" panose="020B0604020202020204" pitchFamily="34" charset="0"/>
            </a:endParaRPr>
          </a:p>
        </p:txBody>
      </p:sp>
      <p:sp>
        <p:nvSpPr>
          <p:cNvPr id="17" name="Text Box 10">
            <a:extLst>
              <a:ext uri="{FF2B5EF4-FFF2-40B4-BE49-F238E27FC236}">
                <a16:creationId xmlns:a16="http://schemas.microsoft.com/office/drawing/2014/main" id="{7CD724E7-18A7-0000-B38C-D0F84CFEB3EE}"/>
              </a:ext>
            </a:extLst>
          </p:cNvPr>
          <p:cNvSpPr txBox="1">
            <a:spLocks noChangeArrowheads="1"/>
          </p:cNvSpPr>
          <p:nvPr/>
        </p:nvSpPr>
        <p:spPr bwMode="auto">
          <a:xfrm>
            <a:off x="1821751" y="417693"/>
            <a:ext cx="7963934" cy="412294"/>
          </a:xfrm>
          <a:prstGeom prst="rect">
            <a:avLst/>
          </a:prstGeom>
          <a:noFill/>
          <a:ln>
            <a:noFill/>
          </a:ln>
          <a:effectLst/>
          <a:extLst>
            <a:ext uri="{909E8E84-426E-40DD-AFC4-6F175D3DCCD1}">
              <a14:hiddenFill xmlns:a14="http://schemas.microsoft.com/office/drawing/2010/main">
                <a:solidFill>
                  <a:srgbClr val="009999"/>
                </a:solidFill>
              </a14:hiddenFill>
            </a:ext>
            <a:ext uri="{91240B29-F687-4F45-9708-019B960494DF}">
              <a14:hiddenLine xmlns:a14="http://schemas.microsoft.com/office/drawing/2010/main" w="25400"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000000"/>
                  </a:outerShdw>
                </a:effectLst>
              </a14:hiddenEffects>
            </a:ext>
          </a:extLst>
        </p:spPr>
        <p:txBody>
          <a:bodyPr vert="horz" wrap="square" lIns="36576" tIns="36576" rIns="36576" bIns="36576" numCol="1" anchor="t" anchorCtr="0" compatLnSpc="1">
            <a:prstTxWarp prst="textNoShape">
              <a:avLst/>
            </a:prstTxWarp>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altLang="en-US" sz="2400" b="1" i="0" u="sng" strike="noStrike" cap="none" normalizeH="0" baseline="0" dirty="0">
                <a:ln>
                  <a:noFill/>
                </a:ln>
                <a:solidFill>
                  <a:srgbClr val="2E363C"/>
                </a:solidFill>
                <a:effectLst/>
                <a:latin typeface="Calibri" panose="020F0502020204030204" pitchFamily="34" charset="0"/>
              </a:rPr>
              <a:t>One Welfare Scorecard for Australia’s Urban Cat Management</a:t>
            </a:r>
            <a:endParaRPr kumimoji="0" lang="en-US" altLang="en-US" sz="2400" b="0" i="0" u="none" strike="noStrike" cap="none" normalizeH="0" baseline="0" dirty="0">
              <a:ln>
                <a:noFill/>
              </a:ln>
              <a:solidFill>
                <a:schemeClr val="tx1"/>
              </a:solidFill>
              <a:effectLst/>
              <a:latin typeface="Arial" panose="020B0604020202020204" pitchFamily="34" charset="0"/>
            </a:endParaRPr>
          </a:p>
        </p:txBody>
      </p:sp>
      <p:sp>
        <p:nvSpPr>
          <p:cNvPr id="3" name="AutoShape 3">
            <a:extLst>
              <a:ext uri="{FF2B5EF4-FFF2-40B4-BE49-F238E27FC236}">
                <a16:creationId xmlns:a16="http://schemas.microsoft.com/office/drawing/2014/main" id="{E4958D84-211C-6858-63A1-D2BF68C39865}"/>
              </a:ext>
            </a:extLst>
          </p:cNvPr>
          <p:cNvSpPr>
            <a:spLocks noChangeArrowheads="1"/>
          </p:cNvSpPr>
          <p:nvPr/>
        </p:nvSpPr>
        <p:spPr bwMode="auto">
          <a:xfrm>
            <a:off x="2109690" y="1388546"/>
            <a:ext cx="9960390" cy="5260791"/>
          </a:xfrm>
          <a:prstGeom prst="foldedCorner">
            <a:avLst>
              <a:gd name="adj" fmla="val 12500"/>
            </a:avLst>
          </a:prstGeom>
          <a:solidFill>
            <a:srgbClr val="FDD7B1"/>
          </a:solidFill>
          <a:ln w="25400">
            <a:solidFill>
              <a:srgbClr val="000000"/>
            </a:solidFill>
            <a:round/>
            <a:headEnd/>
            <a:tailEnd/>
          </a:ln>
          <a:effectLst/>
          <a:extLst>
            <a:ext uri="{AF507438-7753-43E0-B8FC-AC1667EBCBE1}">
              <a14:hiddenEffects xmlns:a14="http://schemas.microsoft.com/office/drawing/2010/main">
                <a:effectLst>
                  <a:outerShdw dist="35921" dir="2700000" algn="ctr" rotWithShape="0">
                    <a:srgbClr val="000000"/>
                  </a:outerShdw>
                </a:effectLst>
              </a14:hiddenEffects>
            </a:ext>
          </a:extLst>
        </p:spPr>
        <p:txBody>
          <a:bodyPr vert="horz" wrap="square" lIns="36576" tIns="36576" rIns="36576" bIns="36576" numCol="1" anchor="t" anchorCtr="0" compatLnSpc="1">
            <a:prstTxWarp prst="textNoShape">
              <a:avLst/>
            </a:prstTxWarp>
          </a:bodyPr>
          <a:lstStyle/>
          <a:p>
            <a:endParaRPr lang="en-US" dirty="0"/>
          </a:p>
        </p:txBody>
      </p:sp>
      <p:sp>
        <p:nvSpPr>
          <p:cNvPr id="18" name="Text Box 11">
            <a:extLst>
              <a:ext uri="{FF2B5EF4-FFF2-40B4-BE49-F238E27FC236}">
                <a16:creationId xmlns:a16="http://schemas.microsoft.com/office/drawing/2014/main" id="{ABDC979B-EF8A-5B50-26B9-52F54744E949}"/>
              </a:ext>
            </a:extLst>
          </p:cNvPr>
          <p:cNvSpPr txBox="1">
            <a:spLocks noChangeArrowheads="1"/>
          </p:cNvSpPr>
          <p:nvPr/>
        </p:nvSpPr>
        <p:spPr bwMode="auto">
          <a:xfrm>
            <a:off x="2234008" y="1510234"/>
            <a:ext cx="3631668" cy="629021"/>
          </a:xfrm>
          <a:prstGeom prst="rect">
            <a:avLst/>
          </a:prstGeom>
          <a:noFill/>
          <a:ln>
            <a:noFill/>
          </a:ln>
          <a:effectLst/>
          <a:extLst>
            <a:ext uri="{909E8E84-426E-40DD-AFC4-6F175D3DCCD1}">
              <a14:hiddenFill xmlns:a14="http://schemas.microsoft.com/office/drawing/2010/main">
                <a:solidFill>
                  <a:srgbClr val="009999"/>
                </a:solidFill>
              </a14:hiddenFill>
            </a:ext>
            <a:ext uri="{91240B29-F687-4F45-9708-019B960494DF}">
              <a14:hiddenLine xmlns:a14="http://schemas.microsoft.com/office/drawing/2010/main" w="25400"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000000"/>
                  </a:outerShdw>
                </a:effectLst>
              </a14:hiddenEffects>
            </a:ext>
          </a:extLst>
        </p:spPr>
        <p:txBody>
          <a:bodyPr vert="horz" wrap="square" lIns="36576" tIns="36576" rIns="36576" bIns="36576"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2800" b="1" i="0" u="sng" strike="noStrike" cap="none" normalizeH="0" baseline="0" dirty="0">
                <a:ln>
                  <a:noFill/>
                </a:ln>
                <a:solidFill>
                  <a:srgbClr val="000000"/>
                </a:solidFill>
                <a:effectLst/>
                <a:latin typeface="Calibri" panose="020F0502020204030204" pitchFamily="34" charset="0"/>
              </a:rPr>
              <a:t>Animals </a:t>
            </a:r>
            <a:r>
              <a:rPr kumimoji="0" lang="en-US" altLang="en-US" sz="2800" b="1" i="0" u="none" strike="noStrike" cap="none" normalizeH="0" baseline="0" dirty="0">
                <a:ln>
                  <a:noFill/>
                </a:ln>
                <a:solidFill>
                  <a:srgbClr val="C00000"/>
                </a:solidFill>
                <a:effectLst/>
                <a:latin typeface="Calibri" panose="020F0502020204030204" pitchFamily="34" charset="0"/>
              </a:rPr>
              <a:t> </a:t>
            </a:r>
          </a:p>
          <a:p>
            <a:pPr marL="0" marR="0" lvl="0" indent="0" algn="l" defTabSz="914400" rtl="0" eaLnBrk="0" fontAlgn="base" latinLnBrk="0" hangingPunct="0">
              <a:lnSpc>
                <a:spcPts val="2600"/>
              </a:lnSpc>
              <a:spcBef>
                <a:spcPct val="0"/>
              </a:spcBef>
              <a:spcAft>
                <a:spcPct val="0"/>
              </a:spcAft>
              <a:buClrTx/>
              <a:buSzTx/>
              <a:buFontTx/>
              <a:buNone/>
              <a:tabLst/>
            </a:pPr>
            <a:r>
              <a:rPr kumimoji="0" lang="en-US" altLang="en-US" sz="2400" b="0" i="0" u="none" strike="noStrike" cap="none" normalizeH="0" baseline="0" dirty="0">
                <a:ln>
                  <a:noFill/>
                </a:ln>
                <a:solidFill>
                  <a:srgbClr val="000000"/>
                </a:solidFill>
                <a:effectLst/>
                <a:latin typeface="Calibri" panose="020F0502020204030204" pitchFamily="34" charset="0"/>
              </a:rPr>
              <a:t>In Australia, 33% of cats and kittens entering pounds and shelters are killed. Australia’s worst councils kill 67%-100% of cats and kittens.</a:t>
            </a:r>
            <a:endParaRPr kumimoji="0" lang="en-US" altLang="en-US" sz="2400" b="0" i="0" u="none" strike="noStrike" cap="none" normalizeH="0" baseline="0" dirty="0">
              <a:ln>
                <a:noFill/>
              </a:ln>
              <a:solidFill>
                <a:schemeClr val="tx1"/>
              </a:solidFill>
              <a:effectLst/>
              <a:latin typeface="Arial" panose="020B0604020202020204" pitchFamily="34" charset="0"/>
            </a:endParaRPr>
          </a:p>
        </p:txBody>
      </p:sp>
      <p:sp>
        <p:nvSpPr>
          <p:cNvPr id="20" name="Text Box 13">
            <a:extLst>
              <a:ext uri="{FF2B5EF4-FFF2-40B4-BE49-F238E27FC236}">
                <a16:creationId xmlns:a16="http://schemas.microsoft.com/office/drawing/2014/main" id="{F8813279-E5B9-7A35-18E1-6ACCB200A5B6}"/>
              </a:ext>
            </a:extLst>
          </p:cNvPr>
          <p:cNvSpPr txBox="1">
            <a:spLocks noChangeArrowheads="1"/>
          </p:cNvSpPr>
          <p:nvPr/>
        </p:nvSpPr>
        <p:spPr bwMode="auto">
          <a:xfrm>
            <a:off x="6125413" y="1388545"/>
            <a:ext cx="3143424" cy="517809"/>
          </a:xfrm>
          <a:prstGeom prst="rect">
            <a:avLst/>
          </a:prstGeom>
          <a:noFill/>
          <a:ln>
            <a:noFill/>
          </a:ln>
          <a:effectLst/>
          <a:extLst>
            <a:ext uri="{909E8E84-426E-40DD-AFC4-6F175D3DCCD1}">
              <a14:hiddenFill xmlns:a14="http://schemas.microsoft.com/office/drawing/2010/main">
                <a:solidFill>
                  <a:srgbClr val="009999"/>
                </a:solidFill>
              </a14:hiddenFill>
            </a:ext>
            <a:ext uri="{91240B29-F687-4F45-9708-019B960494DF}">
              <a14:hiddenLine xmlns:a14="http://schemas.microsoft.com/office/drawing/2010/main" w="25400"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000000"/>
                  </a:outerShdw>
                </a:effectLst>
              </a14:hiddenEffects>
            </a:ext>
          </a:extLst>
        </p:spPr>
        <p:txBody>
          <a:bodyPr vert="horz" wrap="square" lIns="36576" tIns="36576" rIns="36576" bIns="36576"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2800" b="1" i="0" u="sng" strike="noStrike" cap="none" normalizeH="0" baseline="0" dirty="0">
                <a:ln>
                  <a:noFill/>
                </a:ln>
                <a:solidFill>
                  <a:srgbClr val="000000"/>
                </a:solidFill>
                <a:effectLst/>
                <a:latin typeface="Calibri" panose="020F0502020204030204" pitchFamily="34" charset="0"/>
              </a:rPr>
              <a:t>Humans </a:t>
            </a:r>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2400" b="1" i="0" u="none" strike="noStrike" cap="none" normalizeH="0" baseline="0" dirty="0">
                <a:ln>
                  <a:noFill/>
                </a:ln>
                <a:solidFill>
                  <a:srgbClr val="000000"/>
                </a:solidFill>
                <a:effectLst/>
                <a:latin typeface="Calibri" panose="020F0502020204030204" pitchFamily="34" charset="0"/>
              </a:rPr>
              <a:t>Negative mental health impacts to those caring for, and killing cats.</a:t>
            </a:r>
          </a:p>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en-US" sz="2400" b="0" i="0" u="none" strike="noStrike" cap="none" normalizeH="0" baseline="0" dirty="0">
              <a:ln>
                <a:noFill/>
              </a:ln>
              <a:solidFill>
                <a:srgbClr val="000000"/>
              </a:solidFill>
              <a:effectLst/>
              <a:latin typeface="Calibri" panose="020F050202020403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en-US" sz="2400" b="0" i="0" u="none" strike="noStrike" cap="none" normalizeH="0" baseline="0" dirty="0">
              <a:ln>
                <a:noFill/>
              </a:ln>
              <a:solidFill>
                <a:schemeClr val="tx1"/>
              </a:solidFill>
              <a:effectLst/>
              <a:latin typeface="Arial" panose="020B0604020202020204" pitchFamily="34" charset="0"/>
            </a:endParaRPr>
          </a:p>
        </p:txBody>
      </p:sp>
      <p:sp>
        <p:nvSpPr>
          <p:cNvPr id="19" name="Text Box 12">
            <a:extLst>
              <a:ext uri="{FF2B5EF4-FFF2-40B4-BE49-F238E27FC236}">
                <a16:creationId xmlns:a16="http://schemas.microsoft.com/office/drawing/2014/main" id="{206E7094-DCEF-2E3D-4B65-B32C4DAD57DC}"/>
              </a:ext>
            </a:extLst>
          </p:cNvPr>
          <p:cNvSpPr txBox="1">
            <a:spLocks noChangeArrowheads="1"/>
          </p:cNvSpPr>
          <p:nvPr/>
        </p:nvSpPr>
        <p:spPr bwMode="auto">
          <a:xfrm>
            <a:off x="2213187" y="4083151"/>
            <a:ext cx="3606935" cy="710289"/>
          </a:xfrm>
          <a:prstGeom prst="rect">
            <a:avLst/>
          </a:prstGeom>
          <a:noFill/>
          <a:ln>
            <a:noFill/>
          </a:ln>
          <a:effectLst/>
          <a:extLst>
            <a:ext uri="{909E8E84-426E-40DD-AFC4-6F175D3DCCD1}">
              <a14:hiddenFill xmlns:a14="http://schemas.microsoft.com/office/drawing/2010/main">
                <a:solidFill>
                  <a:srgbClr val="009999"/>
                </a:solidFill>
              </a14:hiddenFill>
            </a:ext>
            <a:ext uri="{91240B29-F687-4F45-9708-019B960494DF}">
              <a14:hiddenLine xmlns:a14="http://schemas.microsoft.com/office/drawing/2010/main" w="25400"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000000"/>
                  </a:outerShdw>
                </a:effectLst>
              </a14:hiddenEffects>
            </a:ext>
          </a:extLst>
        </p:spPr>
        <p:txBody>
          <a:bodyPr vert="horz" wrap="square" lIns="36576" tIns="36576" rIns="36576" bIns="36576" numCol="1" anchor="t" anchorCtr="0" compatLnSpc="1">
            <a:prstTxWarp prst="textNoShape">
              <a:avLst/>
            </a:prstTxWarp>
          </a:bodyPr>
          <a:lstStyle/>
          <a:p>
            <a:pPr marL="0" marR="0" lvl="0" indent="0" algn="l" defTabSz="914400" rtl="0" eaLnBrk="0" fontAlgn="base" latinLnBrk="0" hangingPunct="0">
              <a:lnSpc>
                <a:spcPts val="2600"/>
              </a:lnSpc>
              <a:spcBef>
                <a:spcPct val="0"/>
              </a:spcBef>
              <a:spcAft>
                <a:spcPct val="0"/>
              </a:spcAft>
              <a:buClrTx/>
              <a:buSzTx/>
              <a:buFontTx/>
              <a:buNone/>
              <a:tabLst/>
            </a:pPr>
            <a:r>
              <a:rPr kumimoji="0" lang="en-US" altLang="en-US" sz="2800" b="1" i="0" u="sng" strike="noStrike" cap="none" normalizeH="0" baseline="0" dirty="0">
                <a:ln>
                  <a:noFill/>
                </a:ln>
                <a:solidFill>
                  <a:srgbClr val="000000"/>
                </a:solidFill>
                <a:effectLst/>
                <a:latin typeface="Calibri" panose="020F0502020204030204" pitchFamily="34" charset="0"/>
              </a:rPr>
              <a:t>Environment</a:t>
            </a:r>
          </a:p>
          <a:p>
            <a:pPr marL="0" marR="0" lvl="0" indent="0" algn="l" defTabSz="914400" rtl="0" eaLnBrk="0" fontAlgn="base" latinLnBrk="0" hangingPunct="0">
              <a:lnSpc>
                <a:spcPts val="2600"/>
              </a:lnSpc>
              <a:spcBef>
                <a:spcPct val="0"/>
              </a:spcBef>
              <a:spcAft>
                <a:spcPct val="0"/>
              </a:spcAft>
              <a:buClrTx/>
              <a:buSzTx/>
              <a:buFontTx/>
              <a:buNone/>
              <a:tabLst/>
            </a:pPr>
            <a:r>
              <a:rPr kumimoji="0" lang="en-US" altLang="en-US" sz="2400" b="0" i="0" u="none" strike="noStrike" cap="none" normalizeH="0" baseline="0" dirty="0">
                <a:ln>
                  <a:noFill/>
                </a:ln>
                <a:solidFill>
                  <a:srgbClr val="000000"/>
                </a:solidFill>
                <a:effectLst/>
                <a:latin typeface="Calibri" panose="020F0502020204030204" pitchFamily="34" charset="0"/>
              </a:rPr>
              <a:t>No environmental benefits—after killing 107,256 cats and kittens in NSW pounds, cat impoundments remained the same at 24,000 per year.</a:t>
            </a:r>
            <a:endParaRPr kumimoji="0" lang="en-US" altLang="en-US" sz="2400" b="0" i="0" u="none" strike="noStrike" cap="none" normalizeH="0" baseline="0" dirty="0">
              <a:ln>
                <a:noFill/>
              </a:ln>
              <a:solidFill>
                <a:schemeClr val="tx1"/>
              </a:solidFill>
              <a:effectLst/>
              <a:latin typeface="Arial" panose="020B0604020202020204" pitchFamily="34" charset="0"/>
            </a:endParaRPr>
          </a:p>
        </p:txBody>
      </p:sp>
      <p:grpSp>
        <p:nvGrpSpPr>
          <p:cNvPr id="4" name="Group 4">
            <a:extLst>
              <a:ext uri="{FF2B5EF4-FFF2-40B4-BE49-F238E27FC236}">
                <a16:creationId xmlns:a16="http://schemas.microsoft.com/office/drawing/2014/main" id="{44D5A845-00DA-5B43-5D33-FDF0839FD7ED}"/>
              </a:ext>
            </a:extLst>
          </p:cNvPr>
          <p:cNvGrpSpPr>
            <a:grpSpLocks/>
          </p:cNvGrpSpPr>
          <p:nvPr/>
        </p:nvGrpSpPr>
        <p:grpSpPr bwMode="auto">
          <a:xfrm>
            <a:off x="10016412" y="280306"/>
            <a:ext cx="1450760" cy="1062237"/>
            <a:chOff x="126165443" y="95311336"/>
            <a:chExt cx="1603960" cy="1389272"/>
          </a:xfrm>
        </p:grpSpPr>
        <p:sp>
          <p:nvSpPr>
            <p:cNvPr id="6" name="Text Box 5">
              <a:extLst>
                <a:ext uri="{FF2B5EF4-FFF2-40B4-BE49-F238E27FC236}">
                  <a16:creationId xmlns:a16="http://schemas.microsoft.com/office/drawing/2014/main" id="{25E3836C-5A3C-8191-D9E1-D6FC65BD9788}"/>
                </a:ext>
              </a:extLst>
            </p:cNvPr>
            <p:cNvSpPr txBox="1">
              <a:spLocks noChangeArrowheads="1"/>
            </p:cNvSpPr>
            <p:nvPr/>
          </p:nvSpPr>
          <p:spPr bwMode="auto">
            <a:xfrm rot="1291531">
              <a:off x="126238165" y="95558786"/>
              <a:ext cx="1531238" cy="923961"/>
            </a:xfrm>
            <a:prstGeom prst="rect">
              <a:avLst/>
            </a:prstGeom>
            <a:noFill/>
            <a:ln>
              <a:noFill/>
            </a:ln>
            <a:effectLst/>
            <a:extLst>
              <a:ext uri="{909E8E84-426E-40DD-AFC4-6F175D3DCCD1}">
                <a14:hiddenFill xmlns:a14="http://schemas.microsoft.com/office/drawing/2010/main">
                  <a:solidFill>
                    <a:srgbClr val="009999"/>
                  </a:solidFill>
                </a14:hiddenFill>
              </a:ext>
              <a:ext uri="{91240B29-F687-4F45-9708-019B960494DF}">
                <a14:hiddenLine xmlns:a14="http://schemas.microsoft.com/office/drawing/2010/main" w="25400"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000000"/>
                    </a:outerShdw>
                  </a:effectLst>
                </a14:hiddenEffects>
              </a:ext>
            </a:extLst>
          </p:spPr>
          <p:txBody>
            <a:bodyPr vert="horz" wrap="square" lIns="36576" tIns="36576" rIns="36576" bIns="36576"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4800" b="1" i="0" u="sng" strike="noStrike" cap="none" normalizeH="0" baseline="0" dirty="0">
                  <a:ln>
                    <a:noFill/>
                  </a:ln>
                  <a:solidFill>
                    <a:srgbClr val="C00000"/>
                  </a:solidFill>
                  <a:effectLst/>
                  <a:latin typeface="Bradley Hand ITC" panose="03070402050302030203" pitchFamily="66" charset="0"/>
                </a:rPr>
                <a:t>FAIL</a:t>
              </a:r>
              <a:endParaRPr kumimoji="0" lang="en-US" altLang="en-US" sz="1800" b="0" i="0" u="none" strike="noStrike" cap="none" normalizeH="0" baseline="0" dirty="0">
                <a:ln>
                  <a:noFill/>
                </a:ln>
                <a:solidFill>
                  <a:schemeClr val="tx1"/>
                </a:solidFill>
                <a:effectLst/>
                <a:latin typeface="Arial" panose="020B0604020202020204" pitchFamily="34" charset="0"/>
              </a:endParaRPr>
            </a:p>
          </p:txBody>
        </p:sp>
        <p:sp>
          <p:nvSpPr>
            <p:cNvPr id="8" name="Oval 6">
              <a:extLst>
                <a:ext uri="{FF2B5EF4-FFF2-40B4-BE49-F238E27FC236}">
                  <a16:creationId xmlns:a16="http://schemas.microsoft.com/office/drawing/2014/main" id="{372A9060-7361-3568-DA2F-AB5F41322E30}"/>
                </a:ext>
              </a:extLst>
            </p:cNvPr>
            <p:cNvSpPr>
              <a:spLocks noChangeArrowheads="1"/>
            </p:cNvSpPr>
            <p:nvPr/>
          </p:nvSpPr>
          <p:spPr bwMode="auto">
            <a:xfrm>
              <a:off x="126165443" y="95311336"/>
              <a:ext cx="1497634" cy="1389272"/>
            </a:xfrm>
            <a:prstGeom prst="ellipse">
              <a:avLst/>
            </a:prstGeom>
            <a:noFill/>
            <a:ln w="38100" algn="ctr">
              <a:solidFill>
                <a:srgbClr val="C00000"/>
              </a:solidFill>
              <a:round/>
              <a:headEnd/>
              <a:tailEnd/>
            </a:ln>
            <a:effectLst/>
            <a:extLst>
              <a:ext uri="{909E8E84-426E-40DD-AFC4-6F175D3DCCD1}">
                <a14:hiddenFill xmlns:a14="http://schemas.microsoft.com/office/drawing/2010/main">
                  <a:solidFill>
                    <a:srgbClr val="009999"/>
                  </a:solidFill>
                </a14:hiddenFill>
              </a:ext>
              <a:ext uri="{AF507438-7753-43E0-B8FC-AC1667EBCBE1}">
                <a14:hiddenEffects xmlns:a14="http://schemas.microsoft.com/office/drawing/2010/main">
                  <a:effectLst>
                    <a:outerShdw dist="35921" dir="2700000" algn="ctr" rotWithShape="0">
                      <a:srgbClr val="000000"/>
                    </a:outerShdw>
                  </a:effectLst>
                </a14:hiddenEffects>
              </a:ext>
            </a:extLst>
          </p:spPr>
          <p:txBody>
            <a:bodyPr vert="horz" wrap="square" lIns="36576" tIns="36576" rIns="36576" bIns="36576" numCol="1" anchor="t" anchorCtr="0" compatLnSpc="1">
              <a:prstTxWarp prst="textNoShape">
                <a:avLst/>
              </a:prstTxWarp>
            </a:bodyPr>
            <a:lstStyle/>
            <a:p>
              <a:endParaRPr lang="en-AU"/>
            </a:p>
          </p:txBody>
        </p:sp>
      </p:grpSp>
      <p:sp>
        <p:nvSpPr>
          <p:cNvPr id="9" name="Rectangle 7">
            <a:extLst>
              <a:ext uri="{FF2B5EF4-FFF2-40B4-BE49-F238E27FC236}">
                <a16:creationId xmlns:a16="http://schemas.microsoft.com/office/drawing/2014/main" id="{ACF49F89-6C3B-AA9C-D6C1-5361F18DC716}"/>
              </a:ext>
            </a:extLst>
          </p:cNvPr>
          <p:cNvSpPr>
            <a:spLocks noChangeArrowheads="1"/>
          </p:cNvSpPr>
          <p:nvPr/>
        </p:nvSpPr>
        <p:spPr bwMode="auto">
          <a:xfrm rot="-1129208">
            <a:off x="4817180" y="3611286"/>
            <a:ext cx="1138238" cy="519112"/>
          </a:xfrm>
          <a:prstGeom prst="rect">
            <a:avLst/>
          </a:prstGeom>
          <a:noFill/>
          <a:ln w="57150" algn="ctr">
            <a:solidFill>
              <a:srgbClr val="C00000"/>
            </a:solidFill>
            <a:miter lim="800000"/>
            <a:headEnd/>
            <a:tailEnd/>
          </a:ln>
          <a:effectLst/>
          <a:extLst>
            <a:ext uri="{909E8E84-426E-40DD-AFC4-6F175D3DCCD1}">
              <a14:hiddenFill xmlns:a14="http://schemas.microsoft.com/office/drawing/2010/main">
                <a:solidFill>
                  <a:srgbClr val="009999"/>
                </a:solidFill>
              </a14:hiddenFill>
            </a:ext>
            <a:ext uri="{AF507438-7753-43E0-B8FC-AC1667EBCBE1}">
              <a14:hiddenEffects xmlns:a14="http://schemas.microsoft.com/office/drawing/2010/main">
                <a:effectLst>
                  <a:outerShdw dist="35921" dir="2700000" algn="ctr" rotWithShape="0">
                    <a:srgbClr val="000000"/>
                  </a:outerShdw>
                </a:effectLst>
              </a14:hiddenEffects>
            </a:ext>
          </a:extLst>
        </p:spPr>
        <p:txBody>
          <a:bodyPr vert="horz" wrap="square" lIns="36576" tIns="36576" rIns="36576" bIns="36576"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GB" altLang="en-US" sz="3200" b="1" i="0" u="none" strike="noStrike" cap="none" normalizeH="0" baseline="0">
                <a:ln>
                  <a:noFill/>
                </a:ln>
                <a:solidFill>
                  <a:srgbClr val="C00000"/>
                </a:solidFill>
                <a:effectLst/>
                <a:latin typeface="Arial Black" panose="020B0A04020102020204" pitchFamily="34" charset="0"/>
              </a:rPr>
              <a:t>FAIL</a:t>
            </a:r>
            <a:endParaRPr kumimoji="0" lang="en-US" altLang="en-US" sz="1800" b="0" i="0" u="none" strike="noStrike" cap="none" normalizeH="0" baseline="0">
              <a:ln>
                <a:noFill/>
              </a:ln>
              <a:solidFill>
                <a:schemeClr val="tx1"/>
              </a:solidFill>
              <a:effectLst/>
              <a:latin typeface="Arial" panose="020B0604020202020204" pitchFamily="34" charset="0"/>
            </a:endParaRPr>
          </a:p>
        </p:txBody>
      </p:sp>
      <p:sp>
        <p:nvSpPr>
          <p:cNvPr id="27" name="TextBox 26">
            <a:extLst>
              <a:ext uri="{FF2B5EF4-FFF2-40B4-BE49-F238E27FC236}">
                <a16:creationId xmlns:a16="http://schemas.microsoft.com/office/drawing/2014/main" id="{F3D2DCFB-DC99-3541-3F7B-7E652C9E3B7D}"/>
              </a:ext>
            </a:extLst>
          </p:cNvPr>
          <p:cNvSpPr txBox="1"/>
          <p:nvPr/>
        </p:nvSpPr>
        <p:spPr>
          <a:xfrm>
            <a:off x="8934586" y="4300118"/>
            <a:ext cx="3143424" cy="1759456"/>
          </a:xfrm>
          <a:prstGeom prst="rect">
            <a:avLst/>
          </a:prstGeom>
          <a:noFill/>
        </p:spPr>
        <p:txBody>
          <a:bodyPr wrap="square" rtlCol="0">
            <a:spAutoFit/>
          </a:bodyPr>
          <a:lstStyle/>
          <a:p>
            <a:pPr algn="ctr">
              <a:lnSpc>
                <a:spcPts val="2600"/>
              </a:lnSpc>
              <a:spcBef>
                <a:spcPts val="853"/>
              </a:spcBef>
              <a:buClr>
                <a:schemeClr val="dk1"/>
              </a:buClr>
              <a:buSzPts val="3000"/>
            </a:pPr>
            <a:r>
              <a:rPr lang="en-US" sz="2400" i="1" dirty="0">
                <a:ea typeface="Montserrat Light"/>
                <a:cs typeface="Montserrat Light"/>
                <a:sym typeface="Montserrat Light"/>
              </a:rPr>
              <a:t>“I have seen so many people’s lives damaged by having to kill a never ending stream of kittens and cats” </a:t>
            </a:r>
          </a:p>
        </p:txBody>
      </p:sp>
      <p:sp>
        <p:nvSpPr>
          <p:cNvPr id="28" name="TextBox 27">
            <a:extLst>
              <a:ext uri="{FF2B5EF4-FFF2-40B4-BE49-F238E27FC236}">
                <a16:creationId xmlns:a16="http://schemas.microsoft.com/office/drawing/2014/main" id="{DB76CB30-A47A-2040-CF25-D903C0B2B85D}"/>
              </a:ext>
            </a:extLst>
          </p:cNvPr>
          <p:cNvSpPr txBox="1"/>
          <p:nvPr/>
        </p:nvSpPr>
        <p:spPr>
          <a:xfrm>
            <a:off x="6093340" y="3041881"/>
            <a:ext cx="2841717" cy="3426579"/>
          </a:xfrm>
          <a:prstGeom prst="rect">
            <a:avLst/>
          </a:prstGeom>
          <a:noFill/>
        </p:spPr>
        <p:txBody>
          <a:bodyPr wrap="square" rtlCol="0">
            <a:spAutoFit/>
          </a:bodyPr>
          <a:lstStyle/>
          <a:p>
            <a:pPr eaLnBrk="0" fontAlgn="base" hangingPunct="0">
              <a:lnSpc>
                <a:spcPts val="2600"/>
              </a:lnSpc>
              <a:spcBef>
                <a:spcPct val="0"/>
              </a:spcBef>
              <a:spcAft>
                <a:spcPct val="0"/>
              </a:spcAft>
            </a:pPr>
            <a:r>
              <a:rPr lang="en-US" sz="2400" i="1" dirty="0"/>
              <a:t>“…we just felt absolutely grief stricken. I cried like I'd lost all of my pets my whole life a million times over, because I didn't know exactly who had gone, who was left injured.”</a:t>
            </a:r>
            <a:endParaRPr lang="en-US" sz="2400" dirty="0"/>
          </a:p>
        </p:txBody>
      </p:sp>
      <p:pic>
        <p:nvPicPr>
          <p:cNvPr id="2056" name="Picture 8">
            <a:extLst>
              <a:ext uri="{FF2B5EF4-FFF2-40B4-BE49-F238E27FC236}">
                <a16:creationId xmlns:a16="http://schemas.microsoft.com/office/drawing/2014/main" id="{F3FA718E-33AE-6587-BC78-96343E4A2069}"/>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312258" y="1480551"/>
            <a:ext cx="2559283" cy="2506555"/>
          </a:xfrm>
          <a:prstGeom prst="rect">
            <a:avLst/>
          </a:prstGeom>
          <a:noFill/>
          <a:ln>
            <a:noFill/>
          </a:ln>
          <a:effectLst/>
          <a:extLst>
            <a:ext uri="{909E8E84-426E-40DD-AFC4-6F175D3DCCD1}">
              <a14:hiddenFill xmlns:a14="http://schemas.microsoft.com/office/drawing/2010/main">
                <a:solidFill>
                  <a:srgbClr val="009999"/>
                </a:solidFill>
              </a14:hiddenFill>
            </a:ext>
            <a:ext uri="{91240B29-F687-4F45-9708-019B960494DF}">
              <a14:hiddenLine xmlns:a14="http://schemas.microsoft.com/office/drawing/2010/main" w="25400"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000000"/>
                  </a:outerShdw>
                </a:effectLst>
              </a14:hiddenEffects>
            </a:ext>
          </a:extLst>
        </p:spPr>
      </p:pic>
      <p:sp>
        <p:nvSpPr>
          <p:cNvPr id="2" name="Text Box 10">
            <a:extLst>
              <a:ext uri="{FF2B5EF4-FFF2-40B4-BE49-F238E27FC236}">
                <a16:creationId xmlns:a16="http://schemas.microsoft.com/office/drawing/2014/main" id="{140CA14C-D8DF-D961-32EF-EA86EF6A2DFE}"/>
              </a:ext>
            </a:extLst>
          </p:cNvPr>
          <p:cNvSpPr txBox="1">
            <a:spLocks noChangeArrowheads="1"/>
          </p:cNvSpPr>
          <p:nvPr/>
        </p:nvSpPr>
        <p:spPr bwMode="auto">
          <a:xfrm>
            <a:off x="2304048" y="781944"/>
            <a:ext cx="7533976" cy="412294"/>
          </a:xfrm>
          <a:prstGeom prst="rect">
            <a:avLst/>
          </a:prstGeom>
          <a:noFill/>
          <a:ln>
            <a:noFill/>
          </a:ln>
          <a:effectLst/>
          <a:extLst>
            <a:ext uri="{909E8E84-426E-40DD-AFC4-6F175D3DCCD1}">
              <a14:hiddenFill xmlns:a14="http://schemas.microsoft.com/office/drawing/2010/main">
                <a:solidFill>
                  <a:srgbClr val="009999"/>
                </a:solidFill>
              </a14:hiddenFill>
            </a:ext>
            <a:ext uri="{91240B29-F687-4F45-9708-019B960494DF}">
              <a14:hiddenLine xmlns:a14="http://schemas.microsoft.com/office/drawing/2010/main" w="25400"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000000"/>
                  </a:outerShdw>
                </a:effectLst>
              </a14:hiddenEffects>
            </a:ext>
          </a:extLst>
        </p:spPr>
        <p:txBody>
          <a:bodyPr vert="horz" wrap="square" lIns="36576" tIns="36576" rIns="36576" bIns="36576" numCol="1" anchor="t" anchorCtr="0" compatLnSpc="1">
            <a:prstTxWarp prst="textNoShape">
              <a:avLst/>
            </a:prstTxWarp>
          </a:bodyPr>
          <a:lstStyle/>
          <a:p>
            <a:pPr marL="0" marR="0" lvl="0" indent="0" algn="ctr" defTabSz="914400" rtl="0" eaLnBrk="0" fontAlgn="base" latinLnBrk="0" hangingPunct="0">
              <a:lnSpc>
                <a:spcPct val="100000"/>
              </a:lnSpc>
              <a:spcBef>
                <a:spcPct val="0"/>
              </a:spcBef>
              <a:spcAft>
                <a:spcPct val="0"/>
              </a:spcAft>
              <a:buClrTx/>
              <a:buSzTx/>
              <a:buFontTx/>
              <a:buNone/>
              <a:tabLst/>
            </a:pPr>
            <a:r>
              <a:rPr lang="en-US" altLang="en-US" sz="3200" b="1" dirty="0">
                <a:solidFill>
                  <a:schemeClr val="accent1">
                    <a:lumMod val="75000"/>
                  </a:schemeClr>
                </a:solidFill>
                <a:latin typeface="Calibri" panose="020F0502020204030204" pitchFamily="34" charset="0"/>
              </a:rPr>
              <a:t>How are we performing?</a:t>
            </a:r>
            <a:endParaRPr kumimoji="0" lang="en-US" altLang="en-US" sz="3200" b="0" i="0" strike="noStrike" cap="none" normalizeH="0" baseline="0" dirty="0">
              <a:ln>
                <a:noFill/>
              </a:ln>
              <a:solidFill>
                <a:schemeClr val="accent1">
                  <a:lumMod val="75000"/>
                </a:schemeClr>
              </a:solidFill>
              <a:effectLst/>
              <a:latin typeface="Arial" panose="020B0604020202020204" pitchFamily="34" charset="0"/>
            </a:endParaRPr>
          </a:p>
        </p:txBody>
      </p:sp>
    </p:spTree>
    <p:extLst>
      <p:ext uri="{BB962C8B-B14F-4D97-AF65-F5344CB8AC3E}">
        <p14:creationId xmlns:p14="http://schemas.microsoft.com/office/powerpoint/2010/main" val="51886637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7186BE7A-70BF-4046-75F1-E8DC9171D76E}"/>
              </a:ext>
            </a:extLst>
          </p:cNvPr>
          <p:cNvSpPr txBox="1"/>
          <p:nvPr/>
        </p:nvSpPr>
        <p:spPr>
          <a:xfrm>
            <a:off x="2026298" y="71866"/>
            <a:ext cx="8139404" cy="369332"/>
          </a:xfrm>
          <a:prstGeom prst="rect">
            <a:avLst/>
          </a:prstGeom>
          <a:noFill/>
        </p:spPr>
        <p:txBody>
          <a:bodyPr wrap="square" rtlCol="0">
            <a:spAutoFit/>
          </a:bodyPr>
          <a:lstStyle/>
          <a:p>
            <a:r>
              <a:rPr lang="en-GB" b="1" dirty="0">
                <a:solidFill>
                  <a:schemeClr val="bg2">
                    <a:lumMod val="25000"/>
                  </a:schemeClr>
                </a:solidFill>
              </a:rPr>
              <a:t>2023 Mid-Year Report: Community Cat Program / Shelter Data – Intake Results</a:t>
            </a:r>
            <a:endParaRPr lang="en-AU" b="1" dirty="0">
              <a:solidFill>
                <a:schemeClr val="bg2">
                  <a:lumMod val="25000"/>
                </a:schemeClr>
              </a:solidFill>
            </a:endParaRPr>
          </a:p>
        </p:txBody>
      </p:sp>
      <p:cxnSp>
        <p:nvCxnSpPr>
          <p:cNvPr id="7" name="Straight Connector 6">
            <a:extLst>
              <a:ext uri="{FF2B5EF4-FFF2-40B4-BE49-F238E27FC236}">
                <a16:creationId xmlns:a16="http://schemas.microsoft.com/office/drawing/2014/main" id="{086AE276-BB5A-47D9-AB04-3B4A3FA21B6E}"/>
              </a:ext>
            </a:extLst>
          </p:cNvPr>
          <p:cNvCxnSpPr>
            <a:cxnSpLocks/>
          </p:cNvCxnSpPr>
          <p:nvPr/>
        </p:nvCxnSpPr>
        <p:spPr>
          <a:xfrm>
            <a:off x="538843" y="546615"/>
            <a:ext cx="11114314" cy="0"/>
          </a:xfrm>
          <a:prstGeom prst="line">
            <a:avLst/>
          </a:prstGeom>
          <a:ln>
            <a:solidFill>
              <a:schemeClr val="bg2">
                <a:lumMod val="25000"/>
              </a:schemeClr>
            </a:solidFill>
          </a:ln>
        </p:spPr>
        <p:style>
          <a:lnRef idx="3">
            <a:schemeClr val="dk1"/>
          </a:lnRef>
          <a:fillRef idx="0">
            <a:schemeClr val="dk1"/>
          </a:fillRef>
          <a:effectRef idx="2">
            <a:schemeClr val="dk1"/>
          </a:effectRef>
          <a:fontRef idx="minor">
            <a:schemeClr val="tx1"/>
          </a:fontRef>
        </p:style>
      </p:cxnSp>
      <p:graphicFrame>
        <p:nvGraphicFramePr>
          <p:cNvPr id="3" name="Chart 2">
            <a:extLst>
              <a:ext uri="{FF2B5EF4-FFF2-40B4-BE49-F238E27FC236}">
                <a16:creationId xmlns:a16="http://schemas.microsoft.com/office/drawing/2014/main" id="{0D391ACE-A5F1-4525-85A2-D26A3E4DC758}"/>
              </a:ext>
            </a:extLst>
          </p:cNvPr>
          <p:cNvGraphicFramePr>
            <a:graphicFrameLocks/>
          </p:cNvGraphicFramePr>
          <p:nvPr>
            <p:extLst>
              <p:ext uri="{D42A27DB-BD31-4B8C-83A1-F6EECF244321}">
                <p14:modId xmlns:p14="http://schemas.microsoft.com/office/powerpoint/2010/main" val="2368553328"/>
              </p:ext>
            </p:extLst>
          </p:nvPr>
        </p:nvGraphicFramePr>
        <p:xfrm>
          <a:off x="220045" y="709499"/>
          <a:ext cx="5392527" cy="2941228"/>
        </p:xfrm>
        <a:graphic>
          <a:graphicData uri="http://schemas.openxmlformats.org/drawingml/2006/chart">
            <c:chart xmlns:c="http://schemas.openxmlformats.org/drawingml/2006/chart" xmlns:r="http://schemas.openxmlformats.org/officeDocument/2006/relationships" r:id="rId2"/>
          </a:graphicData>
        </a:graphic>
      </p:graphicFrame>
      <p:graphicFrame>
        <p:nvGraphicFramePr>
          <p:cNvPr id="8" name="Chart 7">
            <a:extLst>
              <a:ext uri="{FF2B5EF4-FFF2-40B4-BE49-F238E27FC236}">
                <a16:creationId xmlns:a16="http://schemas.microsoft.com/office/drawing/2014/main" id="{3CDB2294-C196-48B3-A5D4-E638A1FB2179}"/>
              </a:ext>
            </a:extLst>
          </p:cNvPr>
          <p:cNvGraphicFramePr>
            <a:graphicFrameLocks/>
          </p:cNvGraphicFramePr>
          <p:nvPr>
            <p:extLst>
              <p:ext uri="{D42A27DB-BD31-4B8C-83A1-F6EECF244321}">
                <p14:modId xmlns:p14="http://schemas.microsoft.com/office/powerpoint/2010/main" val="3811795327"/>
              </p:ext>
            </p:extLst>
          </p:nvPr>
        </p:nvGraphicFramePr>
        <p:xfrm>
          <a:off x="6361776" y="709498"/>
          <a:ext cx="5410296" cy="2941229"/>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12" name="Chart 11">
            <a:extLst>
              <a:ext uri="{FF2B5EF4-FFF2-40B4-BE49-F238E27FC236}">
                <a16:creationId xmlns:a16="http://schemas.microsoft.com/office/drawing/2014/main" id="{EEDB85E0-91A3-4D89-9517-0D0E09D57A16}"/>
              </a:ext>
            </a:extLst>
          </p:cNvPr>
          <p:cNvGraphicFramePr>
            <a:graphicFrameLocks/>
          </p:cNvGraphicFramePr>
          <p:nvPr>
            <p:extLst>
              <p:ext uri="{D42A27DB-BD31-4B8C-83A1-F6EECF244321}">
                <p14:modId xmlns:p14="http://schemas.microsoft.com/office/powerpoint/2010/main" val="348210693"/>
              </p:ext>
            </p:extLst>
          </p:nvPr>
        </p:nvGraphicFramePr>
        <p:xfrm>
          <a:off x="6507045" y="3517900"/>
          <a:ext cx="5410296" cy="3149603"/>
        </p:xfrm>
        <a:graphic>
          <a:graphicData uri="http://schemas.openxmlformats.org/drawingml/2006/chart">
            <c:chart xmlns:c="http://schemas.openxmlformats.org/drawingml/2006/chart" xmlns:r="http://schemas.openxmlformats.org/officeDocument/2006/relationships" r:id="rId4"/>
          </a:graphicData>
        </a:graphic>
      </p:graphicFrame>
      <p:sp>
        <p:nvSpPr>
          <p:cNvPr id="4" name="TextBox 3">
            <a:extLst>
              <a:ext uri="{FF2B5EF4-FFF2-40B4-BE49-F238E27FC236}">
                <a16:creationId xmlns:a16="http://schemas.microsoft.com/office/drawing/2014/main" id="{DD8D61A6-3BCA-D097-080C-0782242EB14D}"/>
              </a:ext>
            </a:extLst>
          </p:cNvPr>
          <p:cNvSpPr txBox="1"/>
          <p:nvPr/>
        </p:nvSpPr>
        <p:spPr>
          <a:xfrm>
            <a:off x="667281" y="3961622"/>
            <a:ext cx="5392527" cy="2523768"/>
          </a:xfrm>
          <a:prstGeom prst="rect">
            <a:avLst/>
          </a:prstGeom>
          <a:noFill/>
        </p:spPr>
        <p:txBody>
          <a:bodyPr wrap="square" rtlCol="0">
            <a:spAutoFit/>
          </a:bodyPr>
          <a:lstStyle/>
          <a:p>
            <a:pPr marL="285750" indent="-285750">
              <a:spcAft>
                <a:spcPts val="600"/>
              </a:spcAft>
              <a:buFont typeface="Arial" panose="020B0604020202020204" pitchFamily="34" charset="0"/>
              <a:buChar char="•"/>
            </a:pPr>
            <a:r>
              <a:rPr lang="en-GB" sz="1700" dirty="0"/>
              <a:t>After desexing cats for 1.5 years in Redbank Plains (pop 24,349), in the following year (2022-23) we achieved a 30% reduction in intake from baseline. Over 900 cats (38 cats/1000 residents) have been desexed over 2.5 years.</a:t>
            </a:r>
          </a:p>
          <a:p>
            <a:pPr marL="285750" indent="-285750">
              <a:spcAft>
                <a:spcPts val="600"/>
              </a:spcAft>
              <a:buFont typeface="Arial" panose="020B0604020202020204" pitchFamily="34" charset="0"/>
              <a:buChar char="•"/>
            </a:pPr>
            <a:r>
              <a:rPr lang="en-GB" sz="1700" dirty="0"/>
              <a:t>In 2022-23,  across all 3 target suburbs (population 38,000), intake dropped by 18%  from baseline compared to a decrease of 1.6% in the non-target suburbs.</a:t>
            </a:r>
          </a:p>
        </p:txBody>
      </p:sp>
      <p:sp>
        <p:nvSpPr>
          <p:cNvPr id="2" name="Arrow: Down 1">
            <a:extLst>
              <a:ext uri="{FF2B5EF4-FFF2-40B4-BE49-F238E27FC236}">
                <a16:creationId xmlns:a16="http://schemas.microsoft.com/office/drawing/2014/main" id="{7A295223-C2DF-EB88-F58A-26385A747F3F}"/>
              </a:ext>
            </a:extLst>
          </p:cNvPr>
          <p:cNvSpPr/>
          <p:nvPr/>
        </p:nvSpPr>
        <p:spPr>
          <a:xfrm>
            <a:off x="4064000" y="1828800"/>
            <a:ext cx="228600" cy="406400"/>
          </a:xfrm>
          <a:prstGeom prst="downArrow">
            <a:avLst/>
          </a:prstGeom>
          <a:solidFill>
            <a:srgbClr val="FF00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6" name="Arrow: Down 5">
            <a:extLst>
              <a:ext uri="{FF2B5EF4-FFF2-40B4-BE49-F238E27FC236}">
                <a16:creationId xmlns:a16="http://schemas.microsoft.com/office/drawing/2014/main" id="{7F5FEEE5-CEE4-1326-5824-21E0AD68894E}"/>
              </a:ext>
            </a:extLst>
          </p:cNvPr>
          <p:cNvSpPr/>
          <p:nvPr/>
        </p:nvSpPr>
        <p:spPr>
          <a:xfrm>
            <a:off x="4914486" y="1976912"/>
            <a:ext cx="228600" cy="406400"/>
          </a:xfrm>
          <a:prstGeom prst="downArrow">
            <a:avLst/>
          </a:prstGeom>
          <a:solidFill>
            <a:srgbClr val="FF00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p>
        </p:txBody>
      </p:sp>
    </p:spTree>
    <p:extLst>
      <p:ext uri="{BB962C8B-B14F-4D97-AF65-F5344CB8AC3E}">
        <p14:creationId xmlns:p14="http://schemas.microsoft.com/office/powerpoint/2010/main" val="101936705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7186BE7A-70BF-4046-75F1-E8DC9171D76E}"/>
              </a:ext>
            </a:extLst>
          </p:cNvPr>
          <p:cNvSpPr txBox="1"/>
          <p:nvPr/>
        </p:nvSpPr>
        <p:spPr>
          <a:xfrm>
            <a:off x="2151139" y="27366"/>
            <a:ext cx="8776177" cy="369332"/>
          </a:xfrm>
          <a:prstGeom prst="rect">
            <a:avLst/>
          </a:prstGeom>
          <a:noFill/>
        </p:spPr>
        <p:txBody>
          <a:bodyPr wrap="square" rtlCol="0">
            <a:spAutoFit/>
          </a:bodyPr>
          <a:lstStyle/>
          <a:p>
            <a:r>
              <a:rPr lang="en-GB" b="1" dirty="0">
                <a:solidFill>
                  <a:schemeClr val="bg2">
                    <a:lumMod val="25000"/>
                  </a:schemeClr>
                </a:solidFill>
              </a:rPr>
              <a:t>2023 Mid-Year Report: Community Cat Program / Shelter Data – Euthanasia Results</a:t>
            </a:r>
            <a:endParaRPr lang="en-AU" b="1" dirty="0">
              <a:solidFill>
                <a:schemeClr val="bg2">
                  <a:lumMod val="25000"/>
                </a:schemeClr>
              </a:solidFill>
            </a:endParaRPr>
          </a:p>
        </p:txBody>
      </p:sp>
      <p:cxnSp>
        <p:nvCxnSpPr>
          <p:cNvPr id="7" name="Straight Connector 6">
            <a:extLst>
              <a:ext uri="{FF2B5EF4-FFF2-40B4-BE49-F238E27FC236}">
                <a16:creationId xmlns:a16="http://schemas.microsoft.com/office/drawing/2014/main" id="{086AE276-BB5A-47D9-AB04-3B4A3FA21B6E}"/>
              </a:ext>
            </a:extLst>
          </p:cNvPr>
          <p:cNvCxnSpPr>
            <a:cxnSpLocks/>
          </p:cNvCxnSpPr>
          <p:nvPr/>
        </p:nvCxnSpPr>
        <p:spPr>
          <a:xfrm>
            <a:off x="538843" y="499961"/>
            <a:ext cx="11114314" cy="0"/>
          </a:xfrm>
          <a:prstGeom prst="line">
            <a:avLst/>
          </a:prstGeom>
          <a:ln>
            <a:solidFill>
              <a:schemeClr val="bg2">
                <a:lumMod val="25000"/>
              </a:schemeClr>
            </a:solidFill>
          </a:ln>
        </p:spPr>
        <p:style>
          <a:lnRef idx="3">
            <a:schemeClr val="dk1"/>
          </a:lnRef>
          <a:fillRef idx="0">
            <a:schemeClr val="dk1"/>
          </a:fillRef>
          <a:effectRef idx="2">
            <a:schemeClr val="dk1"/>
          </a:effectRef>
          <a:fontRef idx="minor">
            <a:schemeClr val="tx1"/>
          </a:fontRef>
        </p:style>
      </p:cxnSp>
      <p:graphicFrame>
        <p:nvGraphicFramePr>
          <p:cNvPr id="15" name="Chart 14">
            <a:extLst>
              <a:ext uri="{FF2B5EF4-FFF2-40B4-BE49-F238E27FC236}">
                <a16:creationId xmlns:a16="http://schemas.microsoft.com/office/drawing/2014/main" id="{43D33F73-78C2-4798-8645-99968D13E7AA}"/>
              </a:ext>
            </a:extLst>
          </p:cNvPr>
          <p:cNvGraphicFramePr>
            <a:graphicFrameLocks/>
          </p:cNvGraphicFramePr>
          <p:nvPr>
            <p:extLst>
              <p:ext uri="{D42A27DB-BD31-4B8C-83A1-F6EECF244321}">
                <p14:modId xmlns:p14="http://schemas.microsoft.com/office/powerpoint/2010/main" val="1333944503"/>
              </p:ext>
            </p:extLst>
          </p:nvPr>
        </p:nvGraphicFramePr>
        <p:xfrm>
          <a:off x="6417425" y="513085"/>
          <a:ext cx="5300161" cy="2703933"/>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Box 3">
            <a:extLst>
              <a:ext uri="{FF2B5EF4-FFF2-40B4-BE49-F238E27FC236}">
                <a16:creationId xmlns:a16="http://schemas.microsoft.com/office/drawing/2014/main" id="{FDFC7F30-5278-94EE-5113-DEAF5DA71D06}"/>
              </a:ext>
            </a:extLst>
          </p:cNvPr>
          <p:cNvSpPr txBox="1"/>
          <p:nvPr/>
        </p:nvSpPr>
        <p:spPr>
          <a:xfrm>
            <a:off x="1528414" y="3462700"/>
            <a:ext cx="10021625" cy="316753"/>
          </a:xfrm>
          <a:prstGeom prst="rect">
            <a:avLst/>
          </a:prstGeom>
          <a:noFill/>
        </p:spPr>
        <p:txBody>
          <a:bodyPr wrap="square" rtlCol="0">
            <a:spAutoFit/>
          </a:bodyPr>
          <a:lstStyle/>
          <a:p>
            <a:pPr algn="ctr">
              <a:lnSpc>
                <a:spcPts val="1700"/>
              </a:lnSpc>
            </a:pPr>
            <a:r>
              <a:rPr lang="en-GB" b="1" dirty="0">
                <a:solidFill>
                  <a:srgbClr val="7030A0"/>
                </a:solidFill>
              </a:rPr>
              <a:t>In 2022/23, target suburbs had a 65% reduction in euthanasia compared to 37% in non-target suburbs</a:t>
            </a:r>
            <a:endParaRPr lang="en-AU" b="1" dirty="0">
              <a:solidFill>
                <a:srgbClr val="7030A0"/>
              </a:solidFill>
            </a:endParaRPr>
          </a:p>
        </p:txBody>
      </p:sp>
      <p:graphicFrame>
        <p:nvGraphicFramePr>
          <p:cNvPr id="18" name="Chart 17">
            <a:extLst>
              <a:ext uri="{FF2B5EF4-FFF2-40B4-BE49-F238E27FC236}">
                <a16:creationId xmlns:a16="http://schemas.microsoft.com/office/drawing/2014/main" id="{5EC5816A-2C17-412D-8A05-B5D5D5512BC3}"/>
              </a:ext>
            </a:extLst>
          </p:cNvPr>
          <p:cNvGraphicFramePr>
            <a:graphicFrameLocks/>
          </p:cNvGraphicFramePr>
          <p:nvPr>
            <p:extLst>
              <p:ext uri="{D42A27DB-BD31-4B8C-83A1-F6EECF244321}">
                <p14:modId xmlns:p14="http://schemas.microsoft.com/office/powerpoint/2010/main" val="860312642"/>
              </p:ext>
            </p:extLst>
          </p:nvPr>
        </p:nvGraphicFramePr>
        <p:xfrm>
          <a:off x="6417425" y="3822136"/>
          <a:ext cx="5680364" cy="3008498"/>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2" name="Chart 1">
            <a:extLst>
              <a:ext uri="{FF2B5EF4-FFF2-40B4-BE49-F238E27FC236}">
                <a16:creationId xmlns:a16="http://schemas.microsoft.com/office/drawing/2014/main" id="{1A52DC36-AE47-49D3-9B55-69C60947A6F9}"/>
              </a:ext>
            </a:extLst>
          </p:cNvPr>
          <p:cNvGraphicFramePr>
            <a:graphicFrameLocks noChangeAspect="1"/>
          </p:cNvGraphicFramePr>
          <p:nvPr>
            <p:extLst>
              <p:ext uri="{D42A27DB-BD31-4B8C-83A1-F6EECF244321}">
                <p14:modId xmlns:p14="http://schemas.microsoft.com/office/powerpoint/2010/main" val="3959766156"/>
              </p:ext>
            </p:extLst>
          </p:nvPr>
        </p:nvGraphicFramePr>
        <p:xfrm>
          <a:off x="361511" y="587444"/>
          <a:ext cx="5188390" cy="2932133"/>
        </p:xfrm>
        <a:graphic>
          <a:graphicData uri="http://schemas.openxmlformats.org/drawingml/2006/chart">
            <c:chart xmlns:c="http://schemas.openxmlformats.org/drawingml/2006/chart" xmlns:r="http://schemas.openxmlformats.org/officeDocument/2006/relationships" r:id="rId4"/>
          </a:graphicData>
        </a:graphic>
      </p:graphicFrame>
      <p:sp>
        <p:nvSpPr>
          <p:cNvPr id="3" name="Left Brace 2">
            <a:extLst>
              <a:ext uri="{FF2B5EF4-FFF2-40B4-BE49-F238E27FC236}">
                <a16:creationId xmlns:a16="http://schemas.microsoft.com/office/drawing/2014/main" id="{ADAEA919-67C0-28DB-577A-53EC94AE1898}"/>
              </a:ext>
            </a:extLst>
          </p:cNvPr>
          <p:cNvSpPr/>
          <p:nvPr/>
        </p:nvSpPr>
        <p:spPr>
          <a:xfrm rot="5400000">
            <a:off x="1876748" y="117269"/>
            <a:ext cx="702394" cy="3072663"/>
          </a:xfrm>
          <a:prstGeom prst="leftBrace">
            <a:avLst>
              <a:gd name="adj1" fmla="val 30891"/>
              <a:gd name="adj2" fmla="val 50690"/>
            </a:avLst>
          </a:prstGeom>
          <a:ln w="28575">
            <a:solidFill>
              <a:srgbClr val="FF0000"/>
            </a:solidFill>
            <a:headEnd w="lg" len="med"/>
          </a:ln>
        </p:spPr>
        <p:style>
          <a:lnRef idx="1">
            <a:schemeClr val="accent1"/>
          </a:lnRef>
          <a:fillRef idx="0">
            <a:schemeClr val="accent1"/>
          </a:fillRef>
          <a:effectRef idx="0">
            <a:schemeClr val="accent1"/>
          </a:effectRef>
          <a:fontRef idx="minor">
            <a:schemeClr val="tx1"/>
          </a:fontRef>
        </p:style>
        <p:txBody>
          <a:bodyPr/>
          <a:lstStyle>
            <a:lvl1pPr marL="0" indent="0">
              <a:defRPr sz="1100">
                <a:solidFill>
                  <a:schemeClr val="tx1"/>
                </a:solidFill>
                <a:latin typeface="+mn-lt"/>
                <a:ea typeface="+mn-ea"/>
                <a:cs typeface="+mn-cs"/>
              </a:defRPr>
            </a:lvl1pPr>
            <a:lvl2pPr marL="457200" indent="0">
              <a:defRPr sz="1100">
                <a:solidFill>
                  <a:schemeClr val="tx1"/>
                </a:solidFill>
                <a:latin typeface="+mn-lt"/>
                <a:ea typeface="+mn-ea"/>
                <a:cs typeface="+mn-cs"/>
              </a:defRPr>
            </a:lvl2pPr>
            <a:lvl3pPr marL="914400" indent="0">
              <a:defRPr sz="1100">
                <a:solidFill>
                  <a:schemeClr val="tx1"/>
                </a:solidFill>
                <a:latin typeface="+mn-lt"/>
                <a:ea typeface="+mn-ea"/>
                <a:cs typeface="+mn-cs"/>
              </a:defRPr>
            </a:lvl3pPr>
            <a:lvl4pPr marL="1371600" indent="0">
              <a:defRPr sz="1100">
                <a:solidFill>
                  <a:schemeClr val="tx1"/>
                </a:solidFill>
                <a:latin typeface="+mn-lt"/>
                <a:ea typeface="+mn-ea"/>
                <a:cs typeface="+mn-cs"/>
              </a:defRPr>
            </a:lvl4pPr>
            <a:lvl5pPr marL="1828800" indent="0">
              <a:defRPr sz="1100">
                <a:solidFill>
                  <a:schemeClr val="tx1"/>
                </a:solidFill>
                <a:latin typeface="+mn-lt"/>
                <a:ea typeface="+mn-ea"/>
                <a:cs typeface="+mn-cs"/>
              </a:defRPr>
            </a:lvl5pPr>
            <a:lvl6pPr marL="2286000" indent="0">
              <a:defRPr sz="1100">
                <a:solidFill>
                  <a:schemeClr val="tx1"/>
                </a:solidFill>
                <a:latin typeface="+mn-lt"/>
                <a:ea typeface="+mn-ea"/>
                <a:cs typeface="+mn-cs"/>
              </a:defRPr>
            </a:lvl6pPr>
            <a:lvl7pPr marL="2743200" indent="0">
              <a:defRPr sz="1100">
                <a:solidFill>
                  <a:schemeClr val="tx1"/>
                </a:solidFill>
                <a:latin typeface="+mn-lt"/>
                <a:ea typeface="+mn-ea"/>
                <a:cs typeface="+mn-cs"/>
              </a:defRPr>
            </a:lvl7pPr>
            <a:lvl8pPr marL="3200400" indent="0">
              <a:defRPr sz="1100">
                <a:solidFill>
                  <a:schemeClr val="tx1"/>
                </a:solidFill>
                <a:latin typeface="+mn-lt"/>
                <a:ea typeface="+mn-ea"/>
                <a:cs typeface="+mn-cs"/>
              </a:defRPr>
            </a:lvl8pPr>
            <a:lvl9pPr marL="3657600" indent="0">
              <a:defRPr sz="1100">
                <a:solidFill>
                  <a:schemeClr val="tx1"/>
                </a:solidFill>
                <a:latin typeface="+mn-lt"/>
                <a:ea typeface="+mn-ea"/>
                <a:cs typeface="+mn-cs"/>
              </a:defRPr>
            </a:lvl9pPr>
          </a:lstStyle>
          <a:p>
            <a:endParaRPr lang="en-US" dirty="0"/>
          </a:p>
        </p:txBody>
      </p:sp>
      <p:sp>
        <p:nvSpPr>
          <p:cNvPr id="6" name="Arrow: Down 5">
            <a:extLst>
              <a:ext uri="{FF2B5EF4-FFF2-40B4-BE49-F238E27FC236}">
                <a16:creationId xmlns:a16="http://schemas.microsoft.com/office/drawing/2014/main" id="{68534339-BF89-B8E8-7DC2-AE769DCBD6FA}"/>
              </a:ext>
            </a:extLst>
          </p:cNvPr>
          <p:cNvSpPr/>
          <p:nvPr/>
        </p:nvSpPr>
        <p:spPr>
          <a:xfrm>
            <a:off x="4094379" y="1408043"/>
            <a:ext cx="228600" cy="406400"/>
          </a:xfrm>
          <a:prstGeom prst="downArrow">
            <a:avLst/>
          </a:prstGeom>
          <a:solidFill>
            <a:srgbClr val="FF00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8" name="TextBox 3">
            <a:extLst>
              <a:ext uri="{FF2B5EF4-FFF2-40B4-BE49-F238E27FC236}">
                <a16:creationId xmlns:a16="http://schemas.microsoft.com/office/drawing/2014/main" id="{59569231-7E26-782D-7EB5-04217A72E636}"/>
              </a:ext>
            </a:extLst>
          </p:cNvPr>
          <p:cNvSpPr txBox="1"/>
          <p:nvPr/>
        </p:nvSpPr>
        <p:spPr>
          <a:xfrm>
            <a:off x="1140220" y="963849"/>
            <a:ext cx="2624057" cy="338554"/>
          </a:xfrm>
          <a:prstGeom prst="rect">
            <a:avLst/>
          </a:prstGeom>
          <a:noFill/>
        </p:spPr>
        <p:txBody>
          <a:bodyPr wrap="squar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r>
              <a:rPr lang="en-GB" sz="1600" b="1" dirty="0"/>
              <a:t>Mean Euthanasia = 60/</a:t>
            </a:r>
            <a:r>
              <a:rPr lang="en-GB" sz="1600" b="1" dirty="0" err="1"/>
              <a:t>yr</a:t>
            </a:r>
            <a:endParaRPr lang="en-AU" sz="1600" b="1" dirty="0"/>
          </a:p>
        </p:txBody>
      </p:sp>
      <p:sp>
        <p:nvSpPr>
          <p:cNvPr id="9" name="Arrow: Down 8">
            <a:extLst>
              <a:ext uri="{FF2B5EF4-FFF2-40B4-BE49-F238E27FC236}">
                <a16:creationId xmlns:a16="http://schemas.microsoft.com/office/drawing/2014/main" id="{0708B1C1-2DA5-59F9-107B-2D980CC728EF}"/>
              </a:ext>
            </a:extLst>
          </p:cNvPr>
          <p:cNvSpPr/>
          <p:nvPr/>
        </p:nvSpPr>
        <p:spPr>
          <a:xfrm>
            <a:off x="4883640" y="2038382"/>
            <a:ext cx="228600" cy="406400"/>
          </a:xfrm>
          <a:prstGeom prst="downArrow">
            <a:avLst/>
          </a:prstGeom>
          <a:solidFill>
            <a:srgbClr val="FF00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10" name="Arrow: Down 9">
            <a:extLst>
              <a:ext uri="{FF2B5EF4-FFF2-40B4-BE49-F238E27FC236}">
                <a16:creationId xmlns:a16="http://schemas.microsoft.com/office/drawing/2014/main" id="{9C9161A6-A6D7-B86E-B49C-7FB5F70A1578}"/>
              </a:ext>
            </a:extLst>
          </p:cNvPr>
          <p:cNvSpPr/>
          <p:nvPr/>
        </p:nvSpPr>
        <p:spPr>
          <a:xfrm>
            <a:off x="10198635" y="1712160"/>
            <a:ext cx="228600" cy="406400"/>
          </a:xfrm>
          <a:prstGeom prst="downArrow">
            <a:avLst/>
          </a:prstGeom>
          <a:solidFill>
            <a:srgbClr val="FF00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11" name="Arrow: Down 10">
            <a:extLst>
              <a:ext uri="{FF2B5EF4-FFF2-40B4-BE49-F238E27FC236}">
                <a16:creationId xmlns:a16="http://schemas.microsoft.com/office/drawing/2014/main" id="{8660756B-BA6C-CC25-FEF2-6F3C2E36E137}"/>
              </a:ext>
            </a:extLst>
          </p:cNvPr>
          <p:cNvSpPr/>
          <p:nvPr/>
        </p:nvSpPr>
        <p:spPr>
          <a:xfrm>
            <a:off x="11066159" y="2053510"/>
            <a:ext cx="228600" cy="406400"/>
          </a:xfrm>
          <a:prstGeom prst="downArrow">
            <a:avLst/>
          </a:prstGeom>
          <a:solidFill>
            <a:srgbClr val="FF00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12" name="Arrow: Down 11">
            <a:extLst>
              <a:ext uri="{FF2B5EF4-FFF2-40B4-BE49-F238E27FC236}">
                <a16:creationId xmlns:a16="http://schemas.microsoft.com/office/drawing/2014/main" id="{31300B9F-8F0E-79E6-A81F-FA002438CD5D}"/>
              </a:ext>
            </a:extLst>
          </p:cNvPr>
          <p:cNvSpPr/>
          <p:nvPr/>
        </p:nvSpPr>
        <p:spPr>
          <a:xfrm>
            <a:off x="10605155" y="5034625"/>
            <a:ext cx="193249" cy="406400"/>
          </a:xfrm>
          <a:prstGeom prst="downArrow">
            <a:avLst/>
          </a:prstGeom>
          <a:solidFill>
            <a:srgbClr val="FF00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13" name="Arrow: Down 12">
            <a:extLst>
              <a:ext uri="{FF2B5EF4-FFF2-40B4-BE49-F238E27FC236}">
                <a16:creationId xmlns:a16="http://schemas.microsoft.com/office/drawing/2014/main" id="{7BAA5FEE-809D-1D52-ACD4-1CB361A9E2BE}"/>
              </a:ext>
            </a:extLst>
          </p:cNvPr>
          <p:cNvSpPr/>
          <p:nvPr/>
        </p:nvSpPr>
        <p:spPr>
          <a:xfrm>
            <a:off x="11429827" y="5227558"/>
            <a:ext cx="180643" cy="426933"/>
          </a:xfrm>
          <a:prstGeom prst="downArrow">
            <a:avLst/>
          </a:prstGeom>
          <a:solidFill>
            <a:srgbClr val="FF00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p>
        </p:txBody>
      </p:sp>
      <p:graphicFrame>
        <p:nvGraphicFramePr>
          <p:cNvPr id="20" name="Chart 19">
            <a:extLst>
              <a:ext uri="{FF2B5EF4-FFF2-40B4-BE49-F238E27FC236}">
                <a16:creationId xmlns:a16="http://schemas.microsoft.com/office/drawing/2014/main" id="{069F36C0-1450-4DD4-A2A2-7CEA0E75D41F}"/>
              </a:ext>
            </a:extLst>
          </p:cNvPr>
          <p:cNvGraphicFramePr>
            <a:graphicFrameLocks noChangeAspect="1"/>
          </p:cNvGraphicFramePr>
          <p:nvPr>
            <p:extLst>
              <p:ext uri="{D42A27DB-BD31-4B8C-83A1-F6EECF244321}">
                <p14:modId xmlns:p14="http://schemas.microsoft.com/office/powerpoint/2010/main" val="2232866646"/>
              </p:ext>
            </p:extLst>
          </p:nvPr>
        </p:nvGraphicFramePr>
        <p:xfrm>
          <a:off x="548754" y="3815866"/>
          <a:ext cx="5237248" cy="2845627"/>
        </p:xfrm>
        <a:graphic>
          <a:graphicData uri="http://schemas.openxmlformats.org/drawingml/2006/chart">
            <c:chart xmlns:c="http://schemas.openxmlformats.org/drawingml/2006/chart" xmlns:r="http://schemas.openxmlformats.org/officeDocument/2006/relationships" r:id="rId5"/>
          </a:graphicData>
        </a:graphic>
      </p:graphicFrame>
    </p:spTree>
    <p:extLst>
      <p:ext uri="{BB962C8B-B14F-4D97-AF65-F5344CB8AC3E}">
        <p14:creationId xmlns:p14="http://schemas.microsoft.com/office/powerpoint/2010/main" val="196618558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7186BE7A-70BF-4046-75F1-E8DC9171D76E}"/>
              </a:ext>
            </a:extLst>
          </p:cNvPr>
          <p:cNvSpPr txBox="1"/>
          <p:nvPr/>
        </p:nvSpPr>
        <p:spPr>
          <a:xfrm>
            <a:off x="2337251" y="14470"/>
            <a:ext cx="8776177" cy="369332"/>
          </a:xfrm>
          <a:prstGeom prst="rect">
            <a:avLst/>
          </a:prstGeom>
          <a:noFill/>
        </p:spPr>
        <p:txBody>
          <a:bodyPr wrap="square" rtlCol="0">
            <a:spAutoFit/>
          </a:bodyPr>
          <a:lstStyle/>
          <a:p>
            <a:r>
              <a:rPr lang="en-GB" b="1" dirty="0">
                <a:solidFill>
                  <a:schemeClr val="bg2">
                    <a:lumMod val="25000"/>
                  </a:schemeClr>
                </a:solidFill>
              </a:rPr>
              <a:t>2023 Mid-Year Report: Community Cat Program / Ownership Data</a:t>
            </a:r>
            <a:endParaRPr lang="en-AU" b="1" dirty="0">
              <a:solidFill>
                <a:schemeClr val="bg2">
                  <a:lumMod val="25000"/>
                </a:schemeClr>
              </a:solidFill>
            </a:endParaRPr>
          </a:p>
        </p:txBody>
      </p:sp>
      <p:cxnSp>
        <p:nvCxnSpPr>
          <p:cNvPr id="7" name="Straight Connector 6">
            <a:extLst>
              <a:ext uri="{FF2B5EF4-FFF2-40B4-BE49-F238E27FC236}">
                <a16:creationId xmlns:a16="http://schemas.microsoft.com/office/drawing/2014/main" id="{086AE276-BB5A-47D9-AB04-3B4A3FA21B6E}"/>
              </a:ext>
            </a:extLst>
          </p:cNvPr>
          <p:cNvCxnSpPr>
            <a:cxnSpLocks/>
          </p:cNvCxnSpPr>
          <p:nvPr/>
        </p:nvCxnSpPr>
        <p:spPr>
          <a:xfrm>
            <a:off x="538843" y="1051483"/>
            <a:ext cx="11114314" cy="0"/>
          </a:xfrm>
          <a:prstGeom prst="line">
            <a:avLst/>
          </a:prstGeom>
          <a:ln>
            <a:solidFill>
              <a:schemeClr val="bg2">
                <a:lumMod val="25000"/>
              </a:schemeClr>
            </a:solidFill>
          </a:ln>
        </p:spPr>
        <p:style>
          <a:lnRef idx="3">
            <a:schemeClr val="dk1"/>
          </a:lnRef>
          <a:fillRef idx="0">
            <a:schemeClr val="dk1"/>
          </a:fillRef>
          <a:effectRef idx="2">
            <a:schemeClr val="dk1"/>
          </a:effectRef>
          <a:fontRef idx="minor">
            <a:schemeClr val="tx1"/>
          </a:fontRef>
        </p:style>
      </p:cxnSp>
      <p:sp>
        <p:nvSpPr>
          <p:cNvPr id="3" name="TextBox 2">
            <a:extLst>
              <a:ext uri="{FF2B5EF4-FFF2-40B4-BE49-F238E27FC236}">
                <a16:creationId xmlns:a16="http://schemas.microsoft.com/office/drawing/2014/main" id="{48FED834-4DB0-38A4-4C1F-2E1BBE107809}"/>
              </a:ext>
            </a:extLst>
          </p:cNvPr>
          <p:cNvSpPr txBox="1"/>
          <p:nvPr/>
        </p:nvSpPr>
        <p:spPr>
          <a:xfrm>
            <a:off x="741681" y="1080424"/>
            <a:ext cx="10993120" cy="712183"/>
          </a:xfrm>
          <a:prstGeom prst="rect">
            <a:avLst/>
          </a:prstGeom>
          <a:noFill/>
        </p:spPr>
        <p:txBody>
          <a:bodyPr wrap="square" rtlCol="0">
            <a:spAutoFit/>
          </a:bodyPr>
          <a:lstStyle/>
          <a:p>
            <a:pPr algn="ctr">
              <a:lnSpc>
                <a:spcPts val="2400"/>
              </a:lnSpc>
            </a:pPr>
            <a:r>
              <a:rPr lang="en-GB" sz="2400" dirty="0"/>
              <a:t>If at first you didn’t consider yourself to be the owner, but now you do, </a:t>
            </a:r>
            <a:r>
              <a:rPr lang="en-GB" sz="2400" b="1" dirty="0"/>
              <a:t>what made you change your mind? Choose up to 5 factors;</a:t>
            </a:r>
            <a:r>
              <a:rPr lang="en-GB" sz="2400" dirty="0"/>
              <a:t> (Number of respondents =82) </a:t>
            </a:r>
          </a:p>
        </p:txBody>
      </p:sp>
      <p:pic>
        <p:nvPicPr>
          <p:cNvPr id="9" name="Picture 8">
            <a:extLst>
              <a:ext uri="{FF2B5EF4-FFF2-40B4-BE49-F238E27FC236}">
                <a16:creationId xmlns:a16="http://schemas.microsoft.com/office/drawing/2014/main" id="{9F854E43-4260-411E-FC73-0632488284F4}"/>
              </a:ext>
            </a:extLst>
          </p:cNvPr>
          <p:cNvPicPr>
            <a:picLocks noChangeAspect="1"/>
          </p:cNvPicPr>
          <p:nvPr/>
        </p:nvPicPr>
        <p:blipFill rotWithShape="1">
          <a:blip r:embed="rId2" cstate="email">
            <a:extLst>
              <a:ext uri="{28A0092B-C50C-407E-A947-70E740481C1C}">
                <a14:useLocalDpi xmlns:a14="http://schemas.microsoft.com/office/drawing/2010/main"/>
              </a:ext>
            </a:extLst>
          </a:blip>
          <a:srcRect l="1388" t="20530" r="4123" b="3066"/>
          <a:stretch/>
        </p:blipFill>
        <p:spPr>
          <a:xfrm>
            <a:off x="349734" y="1797571"/>
            <a:ext cx="10521606" cy="5099385"/>
          </a:xfrm>
          <a:prstGeom prst="rect">
            <a:avLst/>
          </a:prstGeom>
        </p:spPr>
      </p:pic>
      <p:sp>
        <p:nvSpPr>
          <p:cNvPr id="11" name="TextBox 10">
            <a:extLst>
              <a:ext uri="{FF2B5EF4-FFF2-40B4-BE49-F238E27FC236}">
                <a16:creationId xmlns:a16="http://schemas.microsoft.com/office/drawing/2014/main" id="{F354A6BD-6C7A-D3AF-3D0A-F44267D982F9}"/>
              </a:ext>
            </a:extLst>
          </p:cNvPr>
          <p:cNvSpPr txBox="1"/>
          <p:nvPr/>
        </p:nvSpPr>
        <p:spPr>
          <a:xfrm>
            <a:off x="-47106" y="355274"/>
            <a:ext cx="12286211" cy="646331"/>
          </a:xfrm>
          <a:prstGeom prst="rect">
            <a:avLst/>
          </a:prstGeom>
          <a:noFill/>
        </p:spPr>
        <p:txBody>
          <a:bodyPr wrap="square">
            <a:spAutoFit/>
          </a:bodyPr>
          <a:lstStyle/>
          <a:p>
            <a:pPr algn="ctr"/>
            <a:r>
              <a:rPr lang="en-AU" b="1" dirty="0">
                <a:solidFill>
                  <a:srgbClr val="7030A0"/>
                </a:solidFill>
              </a:rPr>
              <a:t>When the cat first came into your life, did you regard yourself as the owner or were you just feeding or caring for this cat? </a:t>
            </a:r>
          </a:p>
          <a:p>
            <a:pPr algn="ctr"/>
            <a:r>
              <a:rPr lang="en-AU" b="1" dirty="0">
                <a:solidFill>
                  <a:srgbClr val="7030A0"/>
                </a:solidFill>
              </a:rPr>
              <a:t>Owner = 88%; Carer/Just Feeding (Semi-owner) = 12%;  (Number of respondents =676)</a:t>
            </a:r>
          </a:p>
        </p:txBody>
      </p:sp>
      <p:sp>
        <p:nvSpPr>
          <p:cNvPr id="12" name="TextBox 11">
            <a:extLst>
              <a:ext uri="{FF2B5EF4-FFF2-40B4-BE49-F238E27FC236}">
                <a16:creationId xmlns:a16="http://schemas.microsoft.com/office/drawing/2014/main" id="{C98454C0-149D-A77E-B2E4-09804FFF202F}"/>
              </a:ext>
            </a:extLst>
          </p:cNvPr>
          <p:cNvSpPr txBox="1"/>
          <p:nvPr/>
        </p:nvSpPr>
        <p:spPr>
          <a:xfrm>
            <a:off x="10028863" y="1757572"/>
            <a:ext cx="842477" cy="430887"/>
          </a:xfrm>
          <a:prstGeom prst="rect">
            <a:avLst/>
          </a:prstGeom>
          <a:noFill/>
        </p:spPr>
        <p:txBody>
          <a:bodyPr wrap="square" rtlCol="0">
            <a:spAutoFit/>
          </a:bodyPr>
          <a:lstStyle/>
          <a:p>
            <a:r>
              <a:rPr lang="en-AU" sz="2200" b="1" dirty="0">
                <a:solidFill>
                  <a:srgbClr val="C00000"/>
                </a:solidFill>
              </a:rPr>
              <a:t>54%</a:t>
            </a:r>
          </a:p>
        </p:txBody>
      </p:sp>
      <p:sp>
        <p:nvSpPr>
          <p:cNvPr id="14" name="TextBox 13">
            <a:extLst>
              <a:ext uri="{FF2B5EF4-FFF2-40B4-BE49-F238E27FC236}">
                <a16:creationId xmlns:a16="http://schemas.microsoft.com/office/drawing/2014/main" id="{FEB17D60-8B52-69B7-2BAA-953612B63BCA}"/>
              </a:ext>
            </a:extLst>
          </p:cNvPr>
          <p:cNvSpPr txBox="1"/>
          <p:nvPr/>
        </p:nvSpPr>
        <p:spPr>
          <a:xfrm>
            <a:off x="8571304" y="2889907"/>
            <a:ext cx="842477" cy="430887"/>
          </a:xfrm>
          <a:prstGeom prst="rect">
            <a:avLst/>
          </a:prstGeom>
          <a:noFill/>
        </p:spPr>
        <p:txBody>
          <a:bodyPr wrap="square" rtlCol="0">
            <a:spAutoFit/>
          </a:bodyPr>
          <a:lstStyle/>
          <a:p>
            <a:r>
              <a:rPr lang="en-AU" sz="2200" b="1" dirty="0">
                <a:solidFill>
                  <a:srgbClr val="C00000"/>
                </a:solidFill>
              </a:rPr>
              <a:t>37%</a:t>
            </a:r>
          </a:p>
        </p:txBody>
      </p:sp>
      <p:sp>
        <p:nvSpPr>
          <p:cNvPr id="15" name="TextBox 14">
            <a:extLst>
              <a:ext uri="{FF2B5EF4-FFF2-40B4-BE49-F238E27FC236}">
                <a16:creationId xmlns:a16="http://schemas.microsoft.com/office/drawing/2014/main" id="{3F5B9890-F7AC-D780-7430-61DFAF20CF93}"/>
              </a:ext>
            </a:extLst>
          </p:cNvPr>
          <p:cNvSpPr txBox="1"/>
          <p:nvPr/>
        </p:nvSpPr>
        <p:spPr>
          <a:xfrm>
            <a:off x="9683825" y="2024424"/>
            <a:ext cx="842477" cy="430887"/>
          </a:xfrm>
          <a:prstGeom prst="rect">
            <a:avLst/>
          </a:prstGeom>
          <a:noFill/>
        </p:spPr>
        <p:txBody>
          <a:bodyPr wrap="square" rtlCol="0">
            <a:spAutoFit/>
          </a:bodyPr>
          <a:lstStyle/>
          <a:p>
            <a:r>
              <a:rPr lang="en-AU" sz="2200" b="1" dirty="0"/>
              <a:t>50%</a:t>
            </a:r>
          </a:p>
        </p:txBody>
      </p:sp>
      <p:sp>
        <p:nvSpPr>
          <p:cNvPr id="16" name="TextBox 15">
            <a:extLst>
              <a:ext uri="{FF2B5EF4-FFF2-40B4-BE49-F238E27FC236}">
                <a16:creationId xmlns:a16="http://schemas.microsoft.com/office/drawing/2014/main" id="{33CBF702-9060-9C2B-51A6-5A0B8EEDEE53}"/>
              </a:ext>
            </a:extLst>
          </p:cNvPr>
          <p:cNvSpPr txBox="1"/>
          <p:nvPr/>
        </p:nvSpPr>
        <p:spPr>
          <a:xfrm>
            <a:off x="9566181" y="2331638"/>
            <a:ext cx="842477" cy="430887"/>
          </a:xfrm>
          <a:prstGeom prst="rect">
            <a:avLst/>
          </a:prstGeom>
          <a:noFill/>
        </p:spPr>
        <p:txBody>
          <a:bodyPr wrap="square" rtlCol="0">
            <a:spAutoFit/>
          </a:bodyPr>
          <a:lstStyle/>
          <a:p>
            <a:r>
              <a:rPr lang="en-AU" sz="2200" b="1" dirty="0"/>
              <a:t>49%</a:t>
            </a:r>
          </a:p>
        </p:txBody>
      </p:sp>
      <p:sp>
        <p:nvSpPr>
          <p:cNvPr id="17" name="TextBox 16">
            <a:extLst>
              <a:ext uri="{FF2B5EF4-FFF2-40B4-BE49-F238E27FC236}">
                <a16:creationId xmlns:a16="http://schemas.microsoft.com/office/drawing/2014/main" id="{EC1F99D5-5B6C-AA41-1417-CA10AFFABC20}"/>
              </a:ext>
            </a:extLst>
          </p:cNvPr>
          <p:cNvSpPr txBox="1"/>
          <p:nvPr/>
        </p:nvSpPr>
        <p:spPr>
          <a:xfrm>
            <a:off x="8992543" y="2616457"/>
            <a:ext cx="842477" cy="430887"/>
          </a:xfrm>
          <a:prstGeom prst="rect">
            <a:avLst/>
          </a:prstGeom>
          <a:noFill/>
        </p:spPr>
        <p:txBody>
          <a:bodyPr wrap="square" rtlCol="0">
            <a:spAutoFit/>
          </a:bodyPr>
          <a:lstStyle/>
          <a:p>
            <a:r>
              <a:rPr lang="en-AU" sz="2200" b="1" dirty="0"/>
              <a:t>42%</a:t>
            </a:r>
          </a:p>
        </p:txBody>
      </p:sp>
      <p:sp>
        <p:nvSpPr>
          <p:cNvPr id="18" name="Rectangle 17">
            <a:extLst>
              <a:ext uri="{FF2B5EF4-FFF2-40B4-BE49-F238E27FC236}">
                <a16:creationId xmlns:a16="http://schemas.microsoft.com/office/drawing/2014/main" id="{3A3060F1-822F-8E1D-2187-95C46E2875F4}"/>
              </a:ext>
            </a:extLst>
          </p:cNvPr>
          <p:cNvSpPr/>
          <p:nvPr/>
        </p:nvSpPr>
        <p:spPr>
          <a:xfrm>
            <a:off x="3224463" y="1821547"/>
            <a:ext cx="2406316" cy="296011"/>
          </a:xfrm>
          <a:prstGeom prst="rect">
            <a:avLst/>
          </a:prstGeom>
          <a:noFill/>
          <a:ln w="5715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19" name="Rectangle 18">
            <a:extLst>
              <a:ext uri="{FF2B5EF4-FFF2-40B4-BE49-F238E27FC236}">
                <a16:creationId xmlns:a16="http://schemas.microsoft.com/office/drawing/2014/main" id="{9CB0B059-4C03-A65D-0128-288B058416F4}"/>
              </a:ext>
            </a:extLst>
          </p:cNvPr>
          <p:cNvSpPr/>
          <p:nvPr/>
        </p:nvSpPr>
        <p:spPr>
          <a:xfrm>
            <a:off x="349734" y="2913524"/>
            <a:ext cx="5281045" cy="296011"/>
          </a:xfrm>
          <a:prstGeom prst="rect">
            <a:avLst/>
          </a:prstGeom>
          <a:noFill/>
          <a:ln w="5715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spTree>
    <p:extLst>
      <p:ext uri="{BB962C8B-B14F-4D97-AF65-F5344CB8AC3E}">
        <p14:creationId xmlns:p14="http://schemas.microsoft.com/office/powerpoint/2010/main" val="67337221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18"/>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animBg="1"/>
      <p:bldP spid="19"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2CFF0FF5-230B-C7F3-7A1C-840F8B00C01D}"/>
              </a:ext>
            </a:extLst>
          </p:cNvPr>
          <p:cNvPicPr>
            <a:picLocks noChangeAspect="1"/>
          </p:cNvPicPr>
          <p:nvPr/>
        </p:nvPicPr>
        <p:blipFill rotWithShape="1">
          <a:blip r:embed="rId2" cstate="email">
            <a:extLst>
              <a:ext uri="{28A0092B-C50C-407E-A947-70E740481C1C}">
                <a14:useLocalDpi xmlns:a14="http://schemas.microsoft.com/office/drawing/2010/main"/>
              </a:ext>
            </a:extLst>
          </a:blip>
          <a:srcRect l="4969" t="15195" r="9572"/>
          <a:stretch/>
        </p:blipFill>
        <p:spPr>
          <a:xfrm>
            <a:off x="748144" y="1363287"/>
            <a:ext cx="10291157" cy="5261957"/>
          </a:xfrm>
          <a:prstGeom prst="rect">
            <a:avLst/>
          </a:prstGeom>
        </p:spPr>
      </p:pic>
      <p:sp>
        <p:nvSpPr>
          <p:cNvPr id="2" name="TextBox 1">
            <a:extLst>
              <a:ext uri="{FF2B5EF4-FFF2-40B4-BE49-F238E27FC236}">
                <a16:creationId xmlns:a16="http://schemas.microsoft.com/office/drawing/2014/main" id="{298C43A0-1E02-575E-B114-BCEBFC8A3BAA}"/>
              </a:ext>
            </a:extLst>
          </p:cNvPr>
          <p:cNvSpPr txBox="1"/>
          <p:nvPr/>
        </p:nvSpPr>
        <p:spPr>
          <a:xfrm>
            <a:off x="121920" y="457199"/>
            <a:ext cx="11928765" cy="830997"/>
          </a:xfrm>
          <a:prstGeom prst="rect">
            <a:avLst/>
          </a:prstGeom>
          <a:noFill/>
        </p:spPr>
        <p:txBody>
          <a:bodyPr wrap="square" rtlCol="0">
            <a:spAutoFit/>
          </a:bodyPr>
          <a:lstStyle/>
          <a:p>
            <a:pPr algn="ctr">
              <a:spcAft>
                <a:spcPts val="600"/>
              </a:spcAft>
            </a:pPr>
            <a:r>
              <a:rPr lang="en-GB" sz="2400" dirty="0"/>
              <a:t>If at first you didn’t consider yourself to be the owner, but now you do,  what was the </a:t>
            </a:r>
            <a:r>
              <a:rPr lang="en-GB" sz="2400" b="1" i="1" dirty="0"/>
              <a:t>single most important factor </a:t>
            </a:r>
            <a:r>
              <a:rPr lang="en-GB" sz="2400" dirty="0"/>
              <a:t>that made you change your mind? (</a:t>
            </a:r>
            <a:r>
              <a:rPr lang="en-AU" sz="2400" dirty="0"/>
              <a:t>Number of respondents = </a:t>
            </a:r>
            <a:r>
              <a:rPr lang="en-GB" sz="2400" dirty="0"/>
              <a:t>82) </a:t>
            </a:r>
          </a:p>
        </p:txBody>
      </p:sp>
      <p:sp>
        <p:nvSpPr>
          <p:cNvPr id="3" name="TextBox 2">
            <a:extLst>
              <a:ext uri="{FF2B5EF4-FFF2-40B4-BE49-F238E27FC236}">
                <a16:creationId xmlns:a16="http://schemas.microsoft.com/office/drawing/2014/main" id="{5C015D45-4FB8-3A20-B022-F920920DA256}"/>
              </a:ext>
            </a:extLst>
          </p:cNvPr>
          <p:cNvSpPr txBox="1"/>
          <p:nvPr/>
        </p:nvSpPr>
        <p:spPr>
          <a:xfrm>
            <a:off x="2337251" y="14470"/>
            <a:ext cx="8776177" cy="369332"/>
          </a:xfrm>
          <a:prstGeom prst="rect">
            <a:avLst/>
          </a:prstGeom>
          <a:noFill/>
        </p:spPr>
        <p:txBody>
          <a:bodyPr wrap="square" rtlCol="0">
            <a:spAutoFit/>
          </a:bodyPr>
          <a:lstStyle/>
          <a:p>
            <a:r>
              <a:rPr lang="en-GB" b="1" dirty="0">
                <a:solidFill>
                  <a:schemeClr val="bg2">
                    <a:lumMod val="25000"/>
                  </a:schemeClr>
                </a:solidFill>
              </a:rPr>
              <a:t>2023 Mid-Year Report: Community Cat Program / Ownership Data</a:t>
            </a:r>
            <a:endParaRPr lang="en-AU" b="1" dirty="0">
              <a:solidFill>
                <a:schemeClr val="bg2">
                  <a:lumMod val="25000"/>
                </a:schemeClr>
              </a:solidFill>
            </a:endParaRPr>
          </a:p>
        </p:txBody>
      </p:sp>
      <p:sp>
        <p:nvSpPr>
          <p:cNvPr id="5" name="TextBox 4">
            <a:extLst>
              <a:ext uri="{FF2B5EF4-FFF2-40B4-BE49-F238E27FC236}">
                <a16:creationId xmlns:a16="http://schemas.microsoft.com/office/drawing/2014/main" id="{78B3E6F0-DBFE-8364-ACE9-0427EE05A53E}"/>
              </a:ext>
            </a:extLst>
          </p:cNvPr>
          <p:cNvSpPr txBox="1"/>
          <p:nvPr/>
        </p:nvSpPr>
        <p:spPr>
          <a:xfrm>
            <a:off x="10519743" y="1320183"/>
            <a:ext cx="842477" cy="430887"/>
          </a:xfrm>
          <a:prstGeom prst="rect">
            <a:avLst/>
          </a:prstGeom>
          <a:noFill/>
        </p:spPr>
        <p:txBody>
          <a:bodyPr wrap="square" rtlCol="0">
            <a:spAutoFit/>
          </a:bodyPr>
          <a:lstStyle/>
          <a:p>
            <a:r>
              <a:rPr lang="en-AU" sz="2200" b="1" dirty="0">
                <a:solidFill>
                  <a:srgbClr val="C00000"/>
                </a:solidFill>
              </a:rPr>
              <a:t>24%</a:t>
            </a:r>
          </a:p>
        </p:txBody>
      </p:sp>
      <p:sp>
        <p:nvSpPr>
          <p:cNvPr id="6" name="TextBox 5">
            <a:extLst>
              <a:ext uri="{FF2B5EF4-FFF2-40B4-BE49-F238E27FC236}">
                <a16:creationId xmlns:a16="http://schemas.microsoft.com/office/drawing/2014/main" id="{C782E8AD-C85A-E731-28E3-9A483D7B5133}"/>
              </a:ext>
            </a:extLst>
          </p:cNvPr>
          <p:cNvSpPr txBox="1"/>
          <p:nvPr/>
        </p:nvSpPr>
        <p:spPr>
          <a:xfrm>
            <a:off x="9432751" y="1719083"/>
            <a:ext cx="842477" cy="430887"/>
          </a:xfrm>
          <a:prstGeom prst="rect">
            <a:avLst/>
          </a:prstGeom>
          <a:noFill/>
        </p:spPr>
        <p:txBody>
          <a:bodyPr wrap="square" rtlCol="0">
            <a:spAutoFit/>
          </a:bodyPr>
          <a:lstStyle/>
          <a:p>
            <a:r>
              <a:rPr lang="en-AU" sz="2200" b="1" dirty="0"/>
              <a:t>18%</a:t>
            </a:r>
          </a:p>
        </p:txBody>
      </p:sp>
      <p:sp>
        <p:nvSpPr>
          <p:cNvPr id="8" name="Rectangle 7">
            <a:extLst>
              <a:ext uri="{FF2B5EF4-FFF2-40B4-BE49-F238E27FC236}">
                <a16:creationId xmlns:a16="http://schemas.microsoft.com/office/drawing/2014/main" id="{0709479C-E6CD-A21B-0ACE-BB29FE8EDA6E}"/>
              </a:ext>
            </a:extLst>
          </p:cNvPr>
          <p:cNvSpPr/>
          <p:nvPr/>
        </p:nvSpPr>
        <p:spPr>
          <a:xfrm>
            <a:off x="2781701" y="1352171"/>
            <a:ext cx="3176337" cy="366912"/>
          </a:xfrm>
          <a:prstGeom prst="rect">
            <a:avLst/>
          </a:prstGeom>
          <a:noFill/>
          <a:ln w="5715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9" name="TextBox 8">
            <a:extLst>
              <a:ext uri="{FF2B5EF4-FFF2-40B4-BE49-F238E27FC236}">
                <a16:creationId xmlns:a16="http://schemas.microsoft.com/office/drawing/2014/main" id="{3747272C-0AC6-6B4D-9F08-8AE4857FC6A4}"/>
              </a:ext>
            </a:extLst>
          </p:cNvPr>
          <p:cNvSpPr txBox="1"/>
          <p:nvPr/>
        </p:nvSpPr>
        <p:spPr>
          <a:xfrm>
            <a:off x="8766997" y="2086926"/>
            <a:ext cx="842477" cy="430887"/>
          </a:xfrm>
          <a:prstGeom prst="rect">
            <a:avLst/>
          </a:prstGeom>
          <a:noFill/>
        </p:spPr>
        <p:txBody>
          <a:bodyPr wrap="square" rtlCol="0">
            <a:spAutoFit/>
          </a:bodyPr>
          <a:lstStyle/>
          <a:p>
            <a:r>
              <a:rPr lang="en-AU" sz="2200" b="1" dirty="0"/>
              <a:t>15%</a:t>
            </a:r>
          </a:p>
        </p:txBody>
      </p:sp>
      <p:sp>
        <p:nvSpPr>
          <p:cNvPr id="10" name="TextBox 9">
            <a:extLst>
              <a:ext uri="{FF2B5EF4-FFF2-40B4-BE49-F238E27FC236}">
                <a16:creationId xmlns:a16="http://schemas.microsoft.com/office/drawing/2014/main" id="{6BC956DB-9122-7201-2264-4381AEC55172}"/>
              </a:ext>
            </a:extLst>
          </p:cNvPr>
          <p:cNvSpPr txBox="1"/>
          <p:nvPr/>
        </p:nvSpPr>
        <p:spPr>
          <a:xfrm>
            <a:off x="8101243" y="2454769"/>
            <a:ext cx="842477" cy="430887"/>
          </a:xfrm>
          <a:prstGeom prst="rect">
            <a:avLst/>
          </a:prstGeom>
          <a:noFill/>
        </p:spPr>
        <p:txBody>
          <a:bodyPr wrap="square" rtlCol="0">
            <a:spAutoFit/>
          </a:bodyPr>
          <a:lstStyle/>
          <a:p>
            <a:r>
              <a:rPr lang="en-AU" sz="2200" b="1" dirty="0"/>
              <a:t>11%</a:t>
            </a:r>
          </a:p>
        </p:txBody>
      </p:sp>
      <p:sp>
        <p:nvSpPr>
          <p:cNvPr id="11" name="TextBox 10">
            <a:extLst>
              <a:ext uri="{FF2B5EF4-FFF2-40B4-BE49-F238E27FC236}">
                <a16:creationId xmlns:a16="http://schemas.microsoft.com/office/drawing/2014/main" id="{AF58680A-AFA9-0B56-9B0C-210F047A49CD}"/>
              </a:ext>
            </a:extLst>
          </p:cNvPr>
          <p:cNvSpPr txBox="1"/>
          <p:nvPr/>
        </p:nvSpPr>
        <p:spPr>
          <a:xfrm>
            <a:off x="8012882" y="2822612"/>
            <a:ext cx="842477" cy="430887"/>
          </a:xfrm>
          <a:prstGeom prst="rect">
            <a:avLst/>
          </a:prstGeom>
          <a:noFill/>
        </p:spPr>
        <p:txBody>
          <a:bodyPr wrap="square" rtlCol="0">
            <a:spAutoFit/>
          </a:bodyPr>
          <a:lstStyle/>
          <a:p>
            <a:r>
              <a:rPr lang="en-AU" sz="2200" b="1" dirty="0">
                <a:solidFill>
                  <a:srgbClr val="C00000"/>
                </a:solidFill>
              </a:rPr>
              <a:t>11%</a:t>
            </a:r>
          </a:p>
        </p:txBody>
      </p:sp>
      <p:sp>
        <p:nvSpPr>
          <p:cNvPr id="13" name="Rectangle 12">
            <a:extLst>
              <a:ext uri="{FF2B5EF4-FFF2-40B4-BE49-F238E27FC236}">
                <a16:creationId xmlns:a16="http://schemas.microsoft.com/office/drawing/2014/main" id="{D0C636F9-1DB5-0E48-3E7A-54D2AA3B7B90}"/>
              </a:ext>
            </a:extLst>
          </p:cNvPr>
          <p:cNvSpPr/>
          <p:nvPr/>
        </p:nvSpPr>
        <p:spPr>
          <a:xfrm>
            <a:off x="895150" y="2816237"/>
            <a:ext cx="5022152" cy="430887"/>
          </a:xfrm>
          <a:prstGeom prst="rect">
            <a:avLst/>
          </a:prstGeom>
          <a:noFill/>
          <a:ln w="5715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spTree>
    <p:extLst>
      <p:ext uri="{BB962C8B-B14F-4D97-AF65-F5344CB8AC3E}">
        <p14:creationId xmlns:p14="http://schemas.microsoft.com/office/powerpoint/2010/main" val="278473594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8"/>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13"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7186BE7A-70BF-4046-75F1-E8DC9171D76E}"/>
              </a:ext>
            </a:extLst>
          </p:cNvPr>
          <p:cNvSpPr txBox="1"/>
          <p:nvPr/>
        </p:nvSpPr>
        <p:spPr>
          <a:xfrm>
            <a:off x="723882" y="-13407"/>
            <a:ext cx="10200490" cy="923330"/>
          </a:xfrm>
          <a:prstGeom prst="rect">
            <a:avLst/>
          </a:prstGeom>
          <a:noFill/>
        </p:spPr>
        <p:txBody>
          <a:bodyPr wrap="square" rtlCol="0">
            <a:spAutoFit/>
          </a:bodyPr>
          <a:lstStyle/>
          <a:p>
            <a:r>
              <a:rPr lang="en-GB" b="1" dirty="0">
                <a:solidFill>
                  <a:schemeClr val="bg2">
                    <a:lumMod val="25000"/>
                  </a:schemeClr>
                </a:solidFill>
              </a:rPr>
              <a:t>2023 Mid-Year Report: Community Cat Program- </a:t>
            </a:r>
            <a:r>
              <a:rPr lang="en-GB" b="1" dirty="0"/>
              <a:t>Key Findings from City of Banyule, Victoria </a:t>
            </a:r>
            <a:r>
              <a:rPr lang="en-GB" b="0" i="0" dirty="0">
                <a:effectLst/>
              </a:rPr>
              <a:t>(pop 130,00). </a:t>
            </a:r>
            <a:r>
              <a:rPr lang="en-GB" b="1" dirty="0"/>
              <a:t>:</a:t>
            </a:r>
          </a:p>
          <a:p>
            <a:endParaRPr lang="en-AU" b="1" dirty="0">
              <a:solidFill>
                <a:schemeClr val="bg2">
                  <a:lumMod val="25000"/>
                </a:schemeClr>
              </a:solidFill>
            </a:endParaRPr>
          </a:p>
        </p:txBody>
      </p:sp>
      <p:cxnSp>
        <p:nvCxnSpPr>
          <p:cNvPr id="7" name="Straight Connector 6">
            <a:extLst>
              <a:ext uri="{FF2B5EF4-FFF2-40B4-BE49-F238E27FC236}">
                <a16:creationId xmlns:a16="http://schemas.microsoft.com/office/drawing/2014/main" id="{086AE276-BB5A-47D9-AB04-3B4A3FA21B6E}"/>
              </a:ext>
            </a:extLst>
          </p:cNvPr>
          <p:cNvCxnSpPr>
            <a:cxnSpLocks/>
          </p:cNvCxnSpPr>
          <p:nvPr/>
        </p:nvCxnSpPr>
        <p:spPr>
          <a:xfrm>
            <a:off x="538843" y="418314"/>
            <a:ext cx="11114314" cy="0"/>
          </a:xfrm>
          <a:prstGeom prst="line">
            <a:avLst/>
          </a:prstGeom>
          <a:ln>
            <a:solidFill>
              <a:schemeClr val="bg2">
                <a:lumMod val="25000"/>
              </a:schemeClr>
            </a:solidFill>
          </a:ln>
        </p:spPr>
        <p:style>
          <a:lnRef idx="3">
            <a:schemeClr val="dk1"/>
          </a:lnRef>
          <a:fillRef idx="0">
            <a:schemeClr val="dk1"/>
          </a:fillRef>
          <a:effectRef idx="2">
            <a:schemeClr val="dk1"/>
          </a:effectRef>
          <a:fontRef idx="minor">
            <a:schemeClr val="tx1"/>
          </a:fontRef>
        </p:style>
      </p:cxnSp>
      <p:sp>
        <p:nvSpPr>
          <p:cNvPr id="10" name="TextBox 9">
            <a:extLst>
              <a:ext uri="{FF2B5EF4-FFF2-40B4-BE49-F238E27FC236}">
                <a16:creationId xmlns:a16="http://schemas.microsoft.com/office/drawing/2014/main" id="{5A86237B-2E98-C41A-A1DE-FA82CB16E30C}"/>
              </a:ext>
            </a:extLst>
          </p:cNvPr>
          <p:cNvSpPr txBox="1"/>
          <p:nvPr/>
        </p:nvSpPr>
        <p:spPr>
          <a:xfrm>
            <a:off x="162560" y="433722"/>
            <a:ext cx="11846638" cy="1631216"/>
          </a:xfrm>
          <a:prstGeom prst="rect">
            <a:avLst/>
          </a:prstGeom>
          <a:noFill/>
        </p:spPr>
        <p:txBody>
          <a:bodyPr wrap="square" rtlCol="0">
            <a:spAutoFit/>
          </a:bodyPr>
          <a:lstStyle/>
          <a:p>
            <a:pPr>
              <a:spcAft>
                <a:spcPts val="600"/>
              </a:spcAft>
            </a:pPr>
            <a:r>
              <a:rPr lang="en-US" b="1" i="1" dirty="0"/>
              <a:t>Impacts of a local government funded free cat sterilization program for owned and semi-owned cats</a:t>
            </a:r>
            <a:r>
              <a:rPr lang="en-US" i="1" dirty="0"/>
              <a:t>. In prep </a:t>
            </a:r>
            <a:r>
              <a:rPr lang="en-US" dirty="0" err="1"/>
              <a:t>Cotterell</a:t>
            </a:r>
            <a:r>
              <a:rPr lang="en-US" dirty="0"/>
              <a:t> et al, </a:t>
            </a:r>
          </a:p>
          <a:p>
            <a:pPr>
              <a:spcAft>
                <a:spcPts val="600"/>
              </a:spcAft>
            </a:pPr>
            <a:r>
              <a:rPr lang="en-GB" b="1" i="0" dirty="0">
                <a:effectLst/>
              </a:rPr>
              <a:t>Moderate-intensity </a:t>
            </a:r>
            <a:r>
              <a:rPr lang="en-GB" b="1" dirty="0"/>
              <a:t>program, </a:t>
            </a:r>
            <a:r>
              <a:rPr lang="en-GB" dirty="0"/>
              <a:t>microtargeted by AMOs in 3 problematic suburbs; low-intensity microtargeted over whole city.</a:t>
            </a:r>
          </a:p>
          <a:p>
            <a:pPr marL="285750" indent="-285750">
              <a:buFont typeface="Arial" panose="020B0604020202020204" pitchFamily="34" charset="0"/>
              <a:buChar char="•"/>
            </a:pPr>
            <a:r>
              <a:rPr lang="en-GB" dirty="0"/>
              <a:t>Over 8 years, </a:t>
            </a:r>
            <a:r>
              <a:rPr lang="en-GB" b="1" dirty="0"/>
              <a:t>35 cats desexed/1000 residents in 3 target suburbs </a:t>
            </a:r>
            <a:r>
              <a:rPr lang="en-GB" dirty="0"/>
              <a:t>(pop 13,445), 7 cats/1000 residents citywide</a:t>
            </a:r>
          </a:p>
          <a:p>
            <a:pPr marL="285750" indent="-285750">
              <a:buFont typeface="Arial" panose="020B0604020202020204" pitchFamily="34" charset="0"/>
              <a:buChar char="•"/>
            </a:pPr>
            <a:r>
              <a:rPr lang="en-GB" dirty="0"/>
              <a:t>D</a:t>
            </a:r>
            <a:r>
              <a:rPr lang="en-GB" b="0" i="0" dirty="0">
                <a:effectLst/>
              </a:rPr>
              <a:t>esexing rate in 3 target suburbs </a:t>
            </a:r>
            <a:r>
              <a:rPr lang="en-GB" b="1" dirty="0"/>
              <a:t>averaged 4.3 cats desexed/1000 residents </a:t>
            </a:r>
            <a:r>
              <a:rPr lang="en-GB" dirty="0"/>
              <a:t>each year over 8-years (p</a:t>
            </a:r>
            <a:r>
              <a:rPr lang="en-GB" b="0" i="0" dirty="0">
                <a:effectLst/>
              </a:rPr>
              <a:t>eaked 5.5 cats/1000</a:t>
            </a:r>
          </a:p>
          <a:p>
            <a:pPr marL="285750" indent="-285750">
              <a:buFont typeface="Arial" panose="020B0604020202020204" pitchFamily="34" charset="0"/>
              <a:buChar char="•"/>
            </a:pPr>
            <a:r>
              <a:rPr lang="en-GB" b="0" i="0" dirty="0">
                <a:effectLst/>
              </a:rPr>
              <a:t>Over the 8-year program, </a:t>
            </a:r>
            <a:r>
              <a:rPr lang="en-GB" b="1" i="0" dirty="0">
                <a:effectLst/>
              </a:rPr>
              <a:t>city-wide cats impounded decreased by 66%, euthanasia by 82%</a:t>
            </a:r>
          </a:p>
        </p:txBody>
      </p:sp>
      <p:pic>
        <p:nvPicPr>
          <p:cNvPr id="1026" name="Picture 2" descr="Fluffy gray kitten tries to get out of the cage">
            <a:extLst>
              <a:ext uri="{FF2B5EF4-FFF2-40B4-BE49-F238E27FC236}">
                <a16:creationId xmlns:a16="http://schemas.microsoft.com/office/drawing/2014/main" id="{879CBC07-5F21-4F3F-6DCF-3F0CE7F15970}"/>
              </a:ext>
            </a:extLst>
          </p:cNvPr>
          <p:cNvPicPr>
            <a:picLocks noChangeAspect="1" noChangeArrowheads="1"/>
          </p:cNvPicPr>
          <p:nvPr/>
        </p:nvPicPr>
        <p:blipFill rotWithShape="1">
          <a:blip r:embed="rId2" cstate="email">
            <a:extLst>
              <a:ext uri="{28A0092B-C50C-407E-A947-70E740481C1C}">
                <a14:useLocalDpi xmlns:a14="http://schemas.microsoft.com/office/drawing/2010/main"/>
              </a:ext>
            </a:extLst>
          </a:blip>
          <a:srcRect/>
          <a:stretch/>
        </p:blipFill>
        <p:spPr bwMode="auto">
          <a:xfrm>
            <a:off x="606047" y="5061477"/>
            <a:ext cx="1807557" cy="1672356"/>
          </a:xfrm>
          <a:prstGeom prst="rect">
            <a:avLst/>
          </a:prstGeom>
          <a:noFill/>
          <a:extLst>
            <a:ext uri="{909E8E84-426E-40DD-AFC4-6F175D3DCCD1}">
              <a14:hiddenFill xmlns:a14="http://schemas.microsoft.com/office/drawing/2010/main">
                <a:solidFill>
                  <a:srgbClr val="FFFFFF"/>
                </a:solidFill>
              </a14:hiddenFill>
            </a:ext>
          </a:extLst>
        </p:spPr>
      </p:pic>
      <p:sp>
        <p:nvSpPr>
          <p:cNvPr id="3" name="TextBox 2">
            <a:extLst>
              <a:ext uri="{FF2B5EF4-FFF2-40B4-BE49-F238E27FC236}">
                <a16:creationId xmlns:a16="http://schemas.microsoft.com/office/drawing/2014/main" id="{2C662322-770C-6DE7-10D5-6CFC67AF8832}"/>
              </a:ext>
            </a:extLst>
          </p:cNvPr>
          <p:cNvSpPr txBox="1"/>
          <p:nvPr/>
        </p:nvSpPr>
        <p:spPr>
          <a:xfrm>
            <a:off x="375009" y="4650822"/>
            <a:ext cx="3127434" cy="369332"/>
          </a:xfrm>
          <a:prstGeom prst="rect">
            <a:avLst/>
          </a:prstGeom>
          <a:noFill/>
        </p:spPr>
        <p:txBody>
          <a:bodyPr wrap="square" rtlCol="0">
            <a:spAutoFit/>
          </a:bodyPr>
          <a:lstStyle/>
          <a:p>
            <a:r>
              <a:rPr lang="en-AU" b="1" dirty="0"/>
              <a:t>Impounded kittens (&lt; 12 </a:t>
            </a:r>
            <a:r>
              <a:rPr lang="en-AU" b="1" dirty="0" err="1"/>
              <a:t>wks</a:t>
            </a:r>
            <a:r>
              <a:rPr lang="en-AU" b="1" dirty="0"/>
              <a:t>)</a:t>
            </a:r>
            <a:endParaRPr lang="en-AU" dirty="0"/>
          </a:p>
        </p:txBody>
      </p:sp>
      <p:sp>
        <p:nvSpPr>
          <p:cNvPr id="4" name="TextBox 11">
            <a:extLst>
              <a:ext uri="{FF2B5EF4-FFF2-40B4-BE49-F238E27FC236}">
                <a16:creationId xmlns:a16="http://schemas.microsoft.com/office/drawing/2014/main" id="{2D3BD685-3FFA-7244-63C9-B2ACC13B43DD}"/>
              </a:ext>
            </a:extLst>
          </p:cNvPr>
          <p:cNvSpPr txBox="1"/>
          <p:nvPr/>
        </p:nvSpPr>
        <p:spPr>
          <a:xfrm>
            <a:off x="2765684" y="4908127"/>
            <a:ext cx="662870" cy="400125"/>
          </a:xfrm>
          <a:prstGeom prst="rect">
            <a:avLst/>
          </a:prstGeom>
          <a:noFill/>
        </p:spPr>
        <p:txBody>
          <a:bodyPr wrap="squar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AU" sz="2000" b="1" i="0" u="none" strike="noStrike" cap="none" spc="0" normalizeH="0" baseline="0" noProof="0" dirty="0">
                <a:ln>
                  <a:noFill/>
                </a:ln>
                <a:solidFill>
                  <a:srgbClr val="C00000"/>
                </a:solidFill>
                <a:effectLst/>
                <a:uLnTx/>
                <a:uFillTx/>
                <a:latin typeface="Calibri" panose="020F0502020204030204"/>
                <a:ea typeface="+mn-ea"/>
                <a:cs typeface="+mn-cs"/>
              </a:rPr>
              <a:t>67</a:t>
            </a:r>
            <a:r>
              <a:rPr kumimoji="0" lang="en-AU" sz="2000" b="1" i="0" u="none" strike="noStrike" kern="1200" cap="none" spc="0" normalizeH="0" baseline="0" noProof="0" dirty="0">
                <a:ln>
                  <a:noFill/>
                </a:ln>
                <a:solidFill>
                  <a:srgbClr val="C00000"/>
                </a:solidFill>
                <a:effectLst/>
                <a:uLnTx/>
                <a:uFillTx/>
                <a:latin typeface="Calibri" panose="020F0502020204030204"/>
                <a:ea typeface="+mn-ea"/>
                <a:cs typeface="+mn-cs"/>
              </a:rPr>
              <a:t>%</a:t>
            </a:r>
          </a:p>
        </p:txBody>
      </p:sp>
      <p:sp>
        <p:nvSpPr>
          <p:cNvPr id="6" name="Arrow: Down 5">
            <a:extLst>
              <a:ext uri="{FF2B5EF4-FFF2-40B4-BE49-F238E27FC236}">
                <a16:creationId xmlns:a16="http://schemas.microsoft.com/office/drawing/2014/main" id="{9FA8DA28-5E9A-C2EE-9B5E-16F2D61113FC}"/>
              </a:ext>
            </a:extLst>
          </p:cNvPr>
          <p:cNvSpPr/>
          <p:nvPr/>
        </p:nvSpPr>
        <p:spPr>
          <a:xfrm>
            <a:off x="2498992" y="5023764"/>
            <a:ext cx="228585" cy="406390"/>
          </a:xfrm>
          <a:prstGeom prst="downArrow">
            <a:avLst/>
          </a:prstGeom>
          <a:solidFill>
            <a:srgbClr val="C000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algn="ctr"/>
            <a:endParaRPr lang="en-AU" dirty="0">
              <a:solidFill>
                <a:srgbClr val="C00000"/>
              </a:solidFill>
            </a:endParaRPr>
          </a:p>
        </p:txBody>
      </p:sp>
      <p:pic>
        <p:nvPicPr>
          <p:cNvPr id="1030" name="Picture 6" descr="Sad Lonely Girl with Cat. Vector Illustration. Character for Concept of Sad  Holiday and Loneliness Stock Vector - Illustration of people, crying:  236617913">
            <a:extLst>
              <a:ext uri="{FF2B5EF4-FFF2-40B4-BE49-F238E27FC236}">
                <a16:creationId xmlns:a16="http://schemas.microsoft.com/office/drawing/2014/main" id="{79D0D9B5-26A0-B971-780A-664F49B3554A}"/>
              </a:ext>
            </a:extLst>
          </p:cNvPr>
          <p:cNvPicPr>
            <a:picLocks noChangeAspect="1" noChangeArrowheads="1"/>
          </p:cNvPicPr>
          <p:nvPr/>
        </p:nvPicPr>
        <p:blipFill rotWithShape="1">
          <a:blip r:embed="rId3" cstate="email">
            <a:extLst>
              <a:ext uri="{28A0092B-C50C-407E-A947-70E740481C1C}">
                <a14:useLocalDpi xmlns:a14="http://schemas.microsoft.com/office/drawing/2010/main"/>
              </a:ext>
            </a:extLst>
          </a:blip>
          <a:srcRect/>
          <a:stretch/>
        </p:blipFill>
        <p:spPr bwMode="auto">
          <a:xfrm>
            <a:off x="3302964" y="3037991"/>
            <a:ext cx="2167832" cy="1863956"/>
          </a:xfrm>
          <a:prstGeom prst="rect">
            <a:avLst/>
          </a:prstGeom>
          <a:noFill/>
          <a:extLst>
            <a:ext uri="{909E8E84-426E-40DD-AFC4-6F175D3DCCD1}">
              <a14:hiddenFill xmlns:a14="http://schemas.microsoft.com/office/drawing/2010/main">
                <a:solidFill>
                  <a:srgbClr val="FFFFFF"/>
                </a:solidFill>
              </a14:hiddenFill>
            </a:ext>
          </a:extLst>
        </p:spPr>
      </p:pic>
      <p:sp>
        <p:nvSpPr>
          <p:cNvPr id="8" name="TextBox 7">
            <a:extLst>
              <a:ext uri="{FF2B5EF4-FFF2-40B4-BE49-F238E27FC236}">
                <a16:creationId xmlns:a16="http://schemas.microsoft.com/office/drawing/2014/main" id="{DA54BB13-01A5-ABA1-E981-7836AFE3C944}"/>
              </a:ext>
            </a:extLst>
          </p:cNvPr>
          <p:cNvSpPr txBox="1"/>
          <p:nvPr/>
        </p:nvSpPr>
        <p:spPr>
          <a:xfrm>
            <a:off x="6286510" y="2676669"/>
            <a:ext cx="3500019" cy="369332"/>
          </a:xfrm>
          <a:prstGeom prst="rect">
            <a:avLst/>
          </a:prstGeom>
          <a:noFill/>
        </p:spPr>
        <p:txBody>
          <a:bodyPr wrap="square" rtlCol="0">
            <a:spAutoFit/>
          </a:bodyPr>
          <a:lstStyle/>
          <a:p>
            <a:r>
              <a:rPr lang="en-AU" b="1" dirty="0"/>
              <a:t>Cats surrendered by owners</a:t>
            </a:r>
          </a:p>
        </p:txBody>
      </p:sp>
      <p:sp>
        <p:nvSpPr>
          <p:cNvPr id="9" name="TextBox 11">
            <a:extLst>
              <a:ext uri="{FF2B5EF4-FFF2-40B4-BE49-F238E27FC236}">
                <a16:creationId xmlns:a16="http://schemas.microsoft.com/office/drawing/2014/main" id="{F5FB8940-2507-8A35-8CB3-EA85F18C1821}"/>
              </a:ext>
            </a:extLst>
          </p:cNvPr>
          <p:cNvSpPr txBox="1"/>
          <p:nvPr/>
        </p:nvSpPr>
        <p:spPr>
          <a:xfrm>
            <a:off x="8627385" y="3003044"/>
            <a:ext cx="662870" cy="400125"/>
          </a:xfrm>
          <a:prstGeom prst="rect">
            <a:avLst/>
          </a:prstGeom>
          <a:noFill/>
        </p:spPr>
        <p:txBody>
          <a:bodyPr wrap="squar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AU" sz="2000" b="1" i="0" u="none" strike="noStrike" cap="none" spc="0" normalizeH="0" baseline="0" noProof="0" dirty="0">
                <a:ln>
                  <a:noFill/>
                </a:ln>
                <a:solidFill>
                  <a:srgbClr val="C00000"/>
                </a:solidFill>
                <a:effectLst/>
                <a:uLnTx/>
                <a:uFillTx/>
                <a:latin typeface="Calibri" panose="020F0502020204030204"/>
                <a:ea typeface="+mn-ea"/>
                <a:cs typeface="+mn-cs"/>
              </a:rPr>
              <a:t>50</a:t>
            </a:r>
            <a:r>
              <a:rPr kumimoji="0" lang="en-AU" sz="2000" b="1" i="0" u="none" strike="noStrike" kern="1200" cap="none" spc="0" normalizeH="0" baseline="0" noProof="0" dirty="0">
                <a:ln>
                  <a:noFill/>
                </a:ln>
                <a:solidFill>
                  <a:srgbClr val="C00000"/>
                </a:solidFill>
                <a:effectLst/>
                <a:uLnTx/>
                <a:uFillTx/>
                <a:latin typeface="Calibri" panose="020F0502020204030204"/>
                <a:ea typeface="+mn-ea"/>
                <a:cs typeface="+mn-cs"/>
              </a:rPr>
              <a:t>%</a:t>
            </a:r>
          </a:p>
        </p:txBody>
      </p:sp>
      <p:sp>
        <p:nvSpPr>
          <p:cNvPr id="11" name="Arrow: Down 10">
            <a:extLst>
              <a:ext uri="{FF2B5EF4-FFF2-40B4-BE49-F238E27FC236}">
                <a16:creationId xmlns:a16="http://schemas.microsoft.com/office/drawing/2014/main" id="{9B106813-8BD0-23DF-D7B9-76AD6303600A}"/>
              </a:ext>
            </a:extLst>
          </p:cNvPr>
          <p:cNvSpPr/>
          <p:nvPr/>
        </p:nvSpPr>
        <p:spPr>
          <a:xfrm>
            <a:off x="8434257" y="3024555"/>
            <a:ext cx="228585" cy="406390"/>
          </a:xfrm>
          <a:prstGeom prst="downArrow">
            <a:avLst/>
          </a:prstGeom>
          <a:solidFill>
            <a:srgbClr val="C000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algn="ctr"/>
            <a:endParaRPr lang="en-AU" dirty="0">
              <a:solidFill>
                <a:srgbClr val="C00000"/>
              </a:solidFill>
            </a:endParaRPr>
          </a:p>
        </p:txBody>
      </p:sp>
      <p:pic>
        <p:nvPicPr>
          <p:cNvPr id="12" name="Picture 11">
            <a:extLst>
              <a:ext uri="{FF2B5EF4-FFF2-40B4-BE49-F238E27FC236}">
                <a16:creationId xmlns:a16="http://schemas.microsoft.com/office/drawing/2014/main" id="{A01905C0-F049-EC15-701D-BC2CE58A379E}"/>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6542698" y="3000815"/>
            <a:ext cx="1863956" cy="1863956"/>
          </a:xfrm>
          <a:prstGeom prst="rect">
            <a:avLst/>
          </a:prstGeom>
        </p:spPr>
      </p:pic>
      <p:sp>
        <p:nvSpPr>
          <p:cNvPr id="13" name="TextBox 12">
            <a:extLst>
              <a:ext uri="{FF2B5EF4-FFF2-40B4-BE49-F238E27FC236}">
                <a16:creationId xmlns:a16="http://schemas.microsoft.com/office/drawing/2014/main" id="{0CFB50AD-EB1C-21F1-98A4-0CAEC68976C2}"/>
              </a:ext>
            </a:extLst>
          </p:cNvPr>
          <p:cNvSpPr txBox="1"/>
          <p:nvPr/>
        </p:nvSpPr>
        <p:spPr>
          <a:xfrm>
            <a:off x="3384697" y="2647458"/>
            <a:ext cx="2543325" cy="646331"/>
          </a:xfrm>
          <a:prstGeom prst="rect">
            <a:avLst/>
          </a:prstGeom>
          <a:noFill/>
        </p:spPr>
        <p:txBody>
          <a:bodyPr wrap="none" rtlCol="0">
            <a:spAutoFit/>
          </a:bodyPr>
          <a:lstStyle/>
          <a:p>
            <a:r>
              <a:rPr lang="en-AU" b="1" dirty="0"/>
              <a:t>Stray cats from residents</a:t>
            </a:r>
          </a:p>
          <a:p>
            <a:endParaRPr lang="en-AU" dirty="0"/>
          </a:p>
        </p:txBody>
      </p:sp>
      <p:sp>
        <p:nvSpPr>
          <p:cNvPr id="14" name="TextBox 11">
            <a:extLst>
              <a:ext uri="{FF2B5EF4-FFF2-40B4-BE49-F238E27FC236}">
                <a16:creationId xmlns:a16="http://schemas.microsoft.com/office/drawing/2014/main" id="{FB9FAA11-9A06-EA35-1BAF-0DBC15A45565}"/>
              </a:ext>
            </a:extLst>
          </p:cNvPr>
          <p:cNvSpPr txBox="1"/>
          <p:nvPr/>
        </p:nvSpPr>
        <p:spPr>
          <a:xfrm>
            <a:off x="5280133" y="2998815"/>
            <a:ext cx="662870" cy="400125"/>
          </a:xfrm>
          <a:prstGeom prst="rect">
            <a:avLst/>
          </a:prstGeom>
          <a:noFill/>
        </p:spPr>
        <p:txBody>
          <a:bodyPr wrap="squar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AU" sz="2000" b="1" i="0" u="none" strike="noStrike" cap="none" spc="0" normalizeH="0" baseline="0" noProof="0" dirty="0">
                <a:ln>
                  <a:noFill/>
                </a:ln>
                <a:solidFill>
                  <a:srgbClr val="C00000"/>
                </a:solidFill>
                <a:effectLst/>
                <a:uLnTx/>
                <a:uFillTx/>
                <a:latin typeface="Calibri" panose="020F0502020204030204"/>
                <a:ea typeface="+mn-ea"/>
                <a:cs typeface="+mn-cs"/>
              </a:rPr>
              <a:t>28</a:t>
            </a:r>
            <a:r>
              <a:rPr kumimoji="0" lang="en-AU" sz="2000" b="1" i="0" u="none" strike="noStrike" kern="1200" cap="none" spc="0" normalizeH="0" baseline="0" noProof="0" dirty="0">
                <a:ln>
                  <a:noFill/>
                </a:ln>
                <a:solidFill>
                  <a:srgbClr val="C00000"/>
                </a:solidFill>
                <a:effectLst/>
                <a:uLnTx/>
                <a:uFillTx/>
                <a:latin typeface="Calibri" panose="020F0502020204030204"/>
                <a:ea typeface="+mn-ea"/>
                <a:cs typeface="+mn-cs"/>
              </a:rPr>
              <a:t>%</a:t>
            </a:r>
          </a:p>
        </p:txBody>
      </p:sp>
      <p:sp>
        <p:nvSpPr>
          <p:cNvPr id="15" name="Arrow: Down 14">
            <a:extLst>
              <a:ext uri="{FF2B5EF4-FFF2-40B4-BE49-F238E27FC236}">
                <a16:creationId xmlns:a16="http://schemas.microsoft.com/office/drawing/2014/main" id="{66747F0B-4960-86D3-3CD2-DEFF50439DEF}"/>
              </a:ext>
            </a:extLst>
          </p:cNvPr>
          <p:cNvSpPr/>
          <p:nvPr/>
        </p:nvSpPr>
        <p:spPr>
          <a:xfrm>
            <a:off x="5099742" y="3037991"/>
            <a:ext cx="228585" cy="406390"/>
          </a:xfrm>
          <a:prstGeom prst="downArrow">
            <a:avLst/>
          </a:prstGeom>
          <a:solidFill>
            <a:srgbClr val="C000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algn="ctr"/>
            <a:endParaRPr lang="en-AU" dirty="0">
              <a:solidFill>
                <a:srgbClr val="C00000"/>
              </a:solidFill>
            </a:endParaRPr>
          </a:p>
        </p:txBody>
      </p:sp>
      <p:sp>
        <p:nvSpPr>
          <p:cNvPr id="16" name="TextBox 15">
            <a:extLst>
              <a:ext uri="{FF2B5EF4-FFF2-40B4-BE49-F238E27FC236}">
                <a16:creationId xmlns:a16="http://schemas.microsoft.com/office/drawing/2014/main" id="{8E08FCA2-FF45-9C6F-3424-FDA195909AD4}"/>
              </a:ext>
            </a:extLst>
          </p:cNvPr>
          <p:cNvSpPr txBox="1"/>
          <p:nvPr/>
        </p:nvSpPr>
        <p:spPr>
          <a:xfrm rot="10800000" flipV="1">
            <a:off x="9508419" y="2165374"/>
            <a:ext cx="2500779" cy="646331"/>
          </a:xfrm>
          <a:prstGeom prst="rect">
            <a:avLst/>
          </a:prstGeom>
          <a:noFill/>
        </p:spPr>
        <p:txBody>
          <a:bodyPr wrap="square" rtlCol="0">
            <a:spAutoFit/>
          </a:bodyPr>
          <a:lstStyle/>
          <a:p>
            <a:r>
              <a:rPr lang="en-GB" b="1" i="0" dirty="0">
                <a:effectLst/>
              </a:rPr>
              <a:t>Euthanasia</a:t>
            </a:r>
            <a:r>
              <a:rPr lang="en-GB" b="0" i="0" dirty="0">
                <a:effectLst/>
              </a:rPr>
              <a:t> </a:t>
            </a:r>
            <a:r>
              <a:rPr lang="en-GB" b="1" i="0" dirty="0">
                <a:effectLst/>
              </a:rPr>
              <a:t>of impounded cats</a:t>
            </a:r>
            <a:endParaRPr lang="en-AU" b="1" dirty="0"/>
          </a:p>
        </p:txBody>
      </p:sp>
      <p:sp>
        <p:nvSpPr>
          <p:cNvPr id="20" name="TextBox 19">
            <a:extLst>
              <a:ext uri="{FF2B5EF4-FFF2-40B4-BE49-F238E27FC236}">
                <a16:creationId xmlns:a16="http://schemas.microsoft.com/office/drawing/2014/main" id="{B87658E8-265A-5FEC-CC67-7FC9DC029065}"/>
              </a:ext>
            </a:extLst>
          </p:cNvPr>
          <p:cNvSpPr txBox="1"/>
          <p:nvPr/>
        </p:nvSpPr>
        <p:spPr>
          <a:xfrm>
            <a:off x="254970" y="2348320"/>
            <a:ext cx="2218391" cy="369332"/>
          </a:xfrm>
          <a:prstGeom prst="rect">
            <a:avLst/>
          </a:prstGeom>
          <a:noFill/>
        </p:spPr>
        <p:txBody>
          <a:bodyPr wrap="square" rtlCol="0">
            <a:spAutoFit/>
          </a:bodyPr>
          <a:lstStyle/>
          <a:p>
            <a:r>
              <a:rPr lang="en-GB" b="1" dirty="0"/>
              <a:t>Cat</a:t>
            </a:r>
            <a:r>
              <a:rPr lang="en-GB" b="1" i="0" dirty="0">
                <a:effectLst/>
              </a:rPr>
              <a:t> impoundments</a:t>
            </a:r>
            <a:endParaRPr lang="en-AU" b="1" dirty="0"/>
          </a:p>
        </p:txBody>
      </p:sp>
      <p:sp>
        <p:nvSpPr>
          <p:cNvPr id="19" name="TextBox 18">
            <a:extLst>
              <a:ext uri="{FF2B5EF4-FFF2-40B4-BE49-F238E27FC236}">
                <a16:creationId xmlns:a16="http://schemas.microsoft.com/office/drawing/2014/main" id="{01EEAA58-11CB-8C16-56B4-01CE9B6CD21F}"/>
              </a:ext>
            </a:extLst>
          </p:cNvPr>
          <p:cNvSpPr txBox="1"/>
          <p:nvPr/>
        </p:nvSpPr>
        <p:spPr>
          <a:xfrm>
            <a:off x="9836961" y="4918500"/>
            <a:ext cx="2411206" cy="830997"/>
          </a:xfrm>
          <a:prstGeom prst="rect">
            <a:avLst/>
          </a:prstGeom>
          <a:noFill/>
        </p:spPr>
        <p:txBody>
          <a:bodyPr wrap="square">
            <a:spAutoFit/>
          </a:bodyPr>
          <a:lstStyle/>
          <a:p>
            <a:r>
              <a:rPr lang="en-AU" sz="2300" b="1" dirty="0">
                <a:solidFill>
                  <a:srgbClr val="C00000"/>
                </a:solidFill>
              </a:rPr>
              <a:t>Savings over 8 </a:t>
            </a:r>
            <a:r>
              <a:rPr lang="en-AU" sz="2300" b="1" dirty="0" err="1">
                <a:solidFill>
                  <a:srgbClr val="C00000"/>
                </a:solidFill>
              </a:rPr>
              <a:t>yrs</a:t>
            </a:r>
            <a:r>
              <a:rPr lang="en-AU" sz="2300" b="1" dirty="0">
                <a:solidFill>
                  <a:srgbClr val="C00000"/>
                </a:solidFill>
              </a:rPr>
              <a:t>  $1,468,620 </a:t>
            </a:r>
            <a:endParaRPr lang="en-AU" sz="2300" dirty="0">
              <a:solidFill>
                <a:srgbClr val="C00000"/>
              </a:solidFill>
            </a:endParaRPr>
          </a:p>
        </p:txBody>
      </p:sp>
      <p:pic>
        <p:nvPicPr>
          <p:cNvPr id="1034" name="Picture 10" descr="Money Cartoon png download - 800*566 - Free Transparent Australian Dollar  png Download. - CleanPNG / KissPNG">
            <a:extLst>
              <a:ext uri="{FF2B5EF4-FFF2-40B4-BE49-F238E27FC236}">
                <a16:creationId xmlns:a16="http://schemas.microsoft.com/office/drawing/2014/main" id="{41E63FC5-7672-D059-F2BB-50A936520460}"/>
              </a:ext>
            </a:extLst>
          </p:cNvPr>
          <p:cNvPicPr>
            <a:picLocks noChangeAspect="1" noChangeArrowheads="1"/>
          </p:cNvPicPr>
          <p:nvPr/>
        </p:nvPicPr>
        <p:blipFill rotWithShape="1">
          <a:blip r:embed="rId5" cstate="email">
            <a:extLst>
              <a:ext uri="{28A0092B-C50C-407E-A947-70E740481C1C}">
                <a14:useLocalDpi xmlns:a14="http://schemas.microsoft.com/office/drawing/2010/main"/>
              </a:ext>
            </a:extLst>
          </a:blip>
          <a:srcRect/>
          <a:stretch/>
        </p:blipFill>
        <p:spPr bwMode="auto">
          <a:xfrm>
            <a:off x="7926407" y="5108190"/>
            <a:ext cx="1910554" cy="1670481"/>
          </a:xfrm>
          <a:prstGeom prst="rect">
            <a:avLst/>
          </a:prstGeom>
          <a:noFill/>
          <a:extLst>
            <a:ext uri="{909E8E84-426E-40DD-AFC4-6F175D3DCCD1}">
              <a14:hiddenFill xmlns:a14="http://schemas.microsoft.com/office/drawing/2010/main">
                <a:solidFill>
                  <a:srgbClr val="FFFFFF"/>
                </a:solidFill>
              </a14:hiddenFill>
            </a:ext>
          </a:extLst>
        </p:spPr>
      </p:pic>
      <p:sp>
        <p:nvSpPr>
          <p:cNvPr id="21" name="TextBox 11">
            <a:extLst>
              <a:ext uri="{FF2B5EF4-FFF2-40B4-BE49-F238E27FC236}">
                <a16:creationId xmlns:a16="http://schemas.microsoft.com/office/drawing/2014/main" id="{586F9635-099F-BC00-C256-34FC15205196}"/>
              </a:ext>
            </a:extLst>
          </p:cNvPr>
          <p:cNvSpPr txBox="1"/>
          <p:nvPr/>
        </p:nvSpPr>
        <p:spPr>
          <a:xfrm>
            <a:off x="2423582" y="2332923"/>
            <a:ext cx="662870" cy="400125"/>
          </a:xfrm>
          <a:prstGeom prst="rect">
            <a:avLst/>
          </a:prstGeom>
          <a:noFill/>
        </p:spPr>
        <p:txBody>
          <a:bodyPr wrap="squar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AU" sz="2000" b="1" kern="1200" dirty="0">
                <a:solidFill>
                  <a:srgbClr val="C00000"/>
                </a:solidFill>
                <a:latin typeface="Calibri" panose="020F0502020204030204"/>
              </a:rPr>
              <a:t>51</a:t>
            </a:r>
            <a:r>
              <a:rPr kumimoji="0" lang="en-AU" sz="2000" b="1" i="0" u="none" strike="noStrike" kern="1200" cap="none" spc="0" normalizeH="0" baseline="0" noProof="0" dirty="0">
                <a:ln>
                  <a:noFill/>
                </a:ln>
                <a:solidFill>
                  <a:srgbClr val="C00000"/>
                </a:solidFill>
                <a:effectLst/>
                <a:uLnTx/>
                <a:uFillTx/>
                <a:latin typeface="Calibri" panose="020F0502020204030204"/>
                <a:ea typeface="+mn-ea"/>
                <a:cs typeface="+mn-cs"/>
              </a:rPr>
              <a:t>%</a:t>
            </a:r>
          </a:p>
        </p:txBody>
      </p:sp>
      <p:sp>
        <p:nvSpPr>
          <p:cNvPr id="22" name="Arrow: Down 21">
            <a:extLst>
              <a:ext uri="{FF2B5EF4-FFF2-40B4-BE49-F238E27FC236}">
                <a16:creationId xmlns:a16="http://schemas.microsoft.com/office/drawing/2014/main" id="{AA78BE57-C80D-A849-F813-28F68CA7058B}"/>
              </a:ext>
            </a:extLst>
          </p:cNvPr>
          <p:cNvSpPr/>
          <p:nvPr/>
        </p:nvSpPr>
        <p:spPr>
          <a:xfrm>
            <a:off x="2231700" y="2329791"/>
            <a:ext cx="228585" cy="406390"/>
          </a:xfrm>
          <a:prstGeom prst="downArrow">
            <a:avLst/>
          </a:prstGeom>
          <a:solidFill>
            <a:srgbClr val="C000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algn="ctr"/>
            <a:endParaRPr lang="en-AU" dirty="0">
              <a:solidFill>
                <a:srgbClr val="C00000"/>
              </a:solidFill>
            </a:endParaRPr>
          </a:p>
        </p:txBody>
      </p:sp>
      <p:pic>
        <p:nvPicPr>
          <p:cNvPr id="23" name="Picture 22">
            <a:extLst>
              <a:ext uri="{FF2B5EF4-FFF2-40B4-BE49-F238E27FC236}">
                <a16:creationId xmlns:a16="http://schemas.microsoft.com/office/drawing/2014/main" id="{0DCA2061-B006-972A-78AF-ACA0FA6CBECB}"/>
              </a:ext>
            </a:extLst>
          </p:cNvPr>
          <p:cNvPicPr>
            <a:picLocks noChangeAspect="1"/>
          </p:cNvPicPr>
          <p:nvPr/>
        </p:nvPicPr>
        <p:blipFill>
          <a:blip r:embed="rId6" cstate="email">
            <a:extLst>
              <a:ext uri="{28A0092B-C50C-407E-A947-70E740481C1C}">
                <a14:useLocalDpi xmlns:a14="http://schemas.microsoft.com/office/drawing/2010/main"/>
              </a:ext>
            </a:extLst>
          </a:blip>
          <a:stretch>
            <a:fillRect/>
          </a:stretch>
        </p:blipFill>
        <p:spPr>
          <a:xfrm>
            <a:off x="589353" y="2781479"/>
            <a:ext cx="1629911" cy="1765247"/>
          </a:xfrm>
          <a:prstGeom prst="rect">
            <a:avLst/>
          </a:prstGeom>
        </p:spPr>
      </p:pic>
      <p:pic>
        <p:nvPicPr>
          <p:cNvPr id="1036" name="Picture 12" descr="Download Angry Man Phone Royalty-Free Vector Graphic - Pixabay">
            <a:extLst>
              <a:ext uri="{FF2B5EF4-FFF2-40B4-BE49-F238E27FC236}">
                <a16:creationId xmlns:a16="http://schemas.microsoft.com/office/drawing/2014/main" id="{E25BDA19-5FDE-DD66-314C-E2D8A0D74BED}"/>
              </a:ext>
            </a:extLst>
          </p:cNvPr>
          <p:cNvPicPr>
            <a:picLocks noChangeAspect="1" noChangeArrowheads="1"/>
          </p:cNvPicPr>
          <p:nvPr/>
        </p:nvPicPr>
        <p:blipFill>
          <a:blip r:embed="rId7" cstate="email">
            <a:extLst>
              <a:ext uri="{28A0092B-C50C-407E-A947-70E740481C1C}">
                <a14:useLocalDpi xmlns:a14="http://schemas.microsoft.com/office/drawing/2010/main"/>
              </a:ext>
            </a:extLst>
          </a:blip>
          <a:srcRect/>
          <a:stretch>
            <a:fillRect/>
          </a:stretch>
        </p:blipFill>
        <p:spPr bwMode="auto">
          <a:xfrm flipH="1">
            <a:off x="3959669" y="4933403"/>
            <a:ext cx="1791533" cy="1796523"/>
          </a:xfrm>
          <a:prstGeom prst="rect">
            <a:avLst/>
          </a:prstGeom>
          <a:noFill/>
          <a:extLst>
            <a:ext uri="{909E8E84-426E-40DD-AFC4-6F175D3DCCD1}">
              <a14:hiddenFill xmlns:a14="http://schemas.microsoft.com/office/drawing/2010/main">
                <a:solidFill>
                  <a:srgbClr val="FFFFFF"/>
                </a:solidFill>
              </a14:hiddenFill>
            </a:ext>
          </a:extLst>
        </p:spPr>
      </p:pic>
      <p:sp>
        <p:nvSpPr>
          <p:cNvPr id="24" name="TextBox 11">
            <a:extLst>
              <a:ext uri="{FF2B5EF4-FFF2-40B4-BE49-F238E27FC236}">
                <a16:creationId xmlns:a16="http://schemas.microsoft.com/office/drawing/2014/main" id="{157225AD-7788-BEB3-4FBC-FE2C7452926F}"/>
              </a:ext>
            </a:extLst>
          </p:cNvPr>
          <p:cNvSpPr txBox="1"/>
          <p:nvPr/>
        </p:nvSpPr>
        <p:spPr>
          <a:xfrm>
            <a:off x="5718605" y="5836009"/>
            <a:ext cx="2504247" cy="707886"/>
          </a:xfrm>
          <a:prstGeom prst="rect">
            <a:avLst/>
          </a:prstGeom>
          <a:noFill/>
        </p:spPr>
        <p:txBody>
          <a:bodyPr wrap="squar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AU" sz="2000" b="1" kern="1200" dirty="0">
                <a:solidFill>
                  <a:srgbClr val="C00000"/>
                </a:solidFill>
                <a:latin typeface="Calibri" panose="020F0502020204030204"/>
              </a:rPr>
              <a:t>39</a:t>
            </a:r>
            <a:r>
              <a:rPr kumimoji="0" lang="en-AU" sz="2000" b="1" i="0" u="none" strike="noStrike" kern="1200" cap="none" spc="0" normalizeH="0" baseline="0" noProof="0" dirty="0">
                <a:ln>
                  <a:noFill/>
                </a:ln>
                <a:solidFill>
                  <a:srgbClr val="C00000"/>
                </a:solidFill>
                <a:effectLst/>
                <a:uLnTx/>
                <a:uFillTx/>
                <a:latin typeface="Calibri" panose="020F0502020204030204"/>
                <a:ea typeface="+mn-ea"/>
                <a:cs typeface="+mn-cs"/>
              </a:rPr>
              <a:t>% citywide</a:t>
            </a:r>
          </a:p>
          <a:p>
            <a:pPr marL="0" marR="0" lvl="0" indent="0" algn="l" defTabSz="914400" rtl="0" eaLnBrk="1" fontAlgn="auto" latinLnBrk="0" hangingPunct="1">
              <a:lnSpc>
                <a:spcPct val="100000"/>
              </a:lnSpc>
              <a:spcBef>
                <a:spcPts val="0"/>
              </a:spcBef>
              <a:spcAft>
                <a:spcPts val="0"/>
              </a:spcAft>
              <a:buClrTx/>
              <a:buSzTx/>
              <a:buFontTx/>
              <a:buNone/>
              <a:tabLst/>
              <a:defRPr/>
            </a:pPr>
            <a:r>
              <a:rPr lang="en-AU" sz="2000" b="1" dirty="0">
                <a:solidFill>
                  <a:srgbClr val="C00000"/>
                </a:solidFill>
                <a:latin typeface="Calibri" panose="020F0502020204030204"/>
              </a:rPr>
              <a:t>58% in the 3 suburbs</a:t>
            </a:r>
            <a:endParaRPr kumimoji="0" lang="en-AU" sz="2000" b="1" i="0" u="none" strike="noStrike" kern="1200" cap="none" spc="0" normalizeH="0" baseline="0" noProof="0" dirty="0">
              <a:ln>
                <a:noFill/>
              </a:ln>
              <a:solidFill>
                <a:srgbClr val="C00000"/>
              </a:solidFill>
              <a:effectLst/>
              <a:uLnTx/>
              <a:uFillTx/>
              <a:latin typeface="Calibri" panose="020F0502020204030204"/>
              <a:ea typeface="+mn-ea"/>
              <a:cs typeface="+mn-cs"/>
            </a:endParaRPr>
          </a:p>
        </p:txBody>
      </p:sp>
      <p:sp>
        <p:nvSpPr>
          <p:cNvPr id="25" name="Arrow: Down 24">
            <a:extLst>
              <a:ext uri="{FF2B5EF4-FFF2-40B4-BE49-F238E27FC236}">
                <a16:creationId xmlns:a16="http://schemas.microsoft.com/office/drawing/2014/main" id="{352EA966-B822-C12B-8AD4-04FF3842E955}"/>
              </a:ext>
            </a:extLst>
          </p:cNvPr>
          <p:cNvSpPr/>
          <p:nvPr/>
        </p:nvSpPr>
        <p:spPr>
          <a:xfrm>
            <a:off x="6531126" y="5399872"/>
            <a:ext cx="228585" cy="406390"/>
          </a:xfrm>
          <a:prstGeom prst="downArrow">
            <a:avLst/>
          </a:prstGeom>
          <a:solidFill>
            <a:srgbClr val="C000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algn="ctr"/>
            <a:endParaRPr lang="en-AU" dirty="0">
              <a:solidFill>
                <a:srgbClr val="C00000"/>
              </a:solidFill>
            </a:endParaRPr>
          </a:p>
        </p:txBody>
      </p:sp>
      <p:pic>
        <p:nvPicPr>
          <p:cNvPr id="1038" name="Picture 14" descr="Breeding Ignorance">
            <a:extLst>
              <a:ext uri="{FF2B5EF4-FFF2-40B4-BE49-F238E27FC236}">
                <a16:creationId xmlns:a16="http://schemas.microsoft.com/office/drawing/2014/main" id="{8B612752-E95C-03DD-1E80-0BC08E461DFE}"/>
              </a:ext>
            </a:extLst>
          </p:cNvPr>
          <p:cNvPicPr>
            <a:picLocks noChangeAspect="1" noChangeArrowheads="1"/>
          </p:cNvPicPr>
          <p:nvPr/>
        </p:nvPicPr>
        <p:blipFill>
          <a:blip r:embed="rId8" cstate="email">
            <a:extLst>
              <a:ext uri="{28A0092B-C50C-407E-A947-70E740481C1C}">
                <a14:useLocalDpi xmlns:a14="http://schemas.microsoft.com/office/drawing/2010/main"/>
              </a:ext>
            </a:extLst>
          </a:blip>
          <a:srcRect/>
          <a:stretch>
            <a:fillRect/>
          </a:stretch>
        </p:blipFill>
        <p:spPr bwMode="auto">
          <a:xfrm>
            <a:off x="9766432" y="2861335"/>
            <a:ext cx="2169651" cy="1443804"/>
          </a:xfrm>
          <a:prstGeom prst="rect">
            <a:avLst/>
          </a:prstGeom>
          <a:noFill/>
          <a:extLst>
            <a:ext uri="{909E8E84-426E-40DD-AFC4-6F175D3DCCD1}">
              <a14:hiddenFill xmlns:a14="http://schemas.microsoft.com/office/drawing/2010/main">
                <a:solidFill>
                  <a:srgbClr val="FFFFFF"/>
                </a:solidFill>
              </a14:hiddenFill>
            </a:ext>
          </a:extLst>
        </p:spPr>
      </p:pic>
      <p:sp>
        <p:nvSpPr>
          <p:cNvPr id="26" name="TextBox 11">
            <a:extLst>
              <a:ext uri="{FF2B5EF4-FFF2-40B4-BE49-F238E27FC236}">
                <a16:creationId xmlns:a16="http://schemas.microsoft.com/office/drawing/2014/main" id="{75CECF2B-ABED-E820-8481-979E6B13DBFD}"/>
              </a:ext>
            </a:extLst>
          </p:cNvPr>
          <p:cNvSpPr txBox="1"/>
          <p:nvPr/>
        </p:nvSpPr>
        <p:spPr>
          <a:xfrm>
            <a:off x="11273213" y="2207124"/>
            <a:ext cx="662870" cy="400125"/>
          </a:xfrm>
          <a:prstGeom prst="rect">
            <a:avLst/>
          </a:prstGeom>
          <a:noFill/>
        </p:spPr>
        <p:txBody>
          <a:bodyPr wrap="squar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AU" sz="2000" b="1" i="0" u="none" strike="noStrike" cap="none" spc="0" normalizeH="0" baseline="0" noProof="0" dirty="0">
                <a:ln>
                  <a:noFill/>
                </a:ln>
                <a:solidFill>
                  <a:srgbClr val="C00000"/>
                </a:solidFill>
                <a:effectLst/>
                <a:uLnTx/>
                <a:uFillTx/>
                <a:latin typeface="Calibri" panose="020F0502020204030204"/>
                <a:ea typeface="+mn-ea"/>
                <a:cs typeface="+mn-cs"/>
              </a:rPr>
              <a:t>75</a:t>
            </a:r>
            <a:r>
              <a:rPr kumimoji="0" lang="en-AU" sz="2000" b="1" i="0" u="none" strike="noStrike" kern="1200" cap="none" spc="0" normalizeH="0" baseline="0" noProof="0" dirty="0">
                <a:ln>
                  <a:noFill/>
                </a:ln>
                <a:solidFill>
                  <a:srgbClr val="C00000"/>
                </a:solidFill>
                <a:effectLst/>
                <a:uLnTx/>
                <a:uFillTx/>
                <a:latin typeface="Calibri" panose="020F0502020204030204"/>
                <a:ea typeface="+mn-ea"/>
                <a:cs typeface="+mn-cs"/>
              </a:rPr>
              <a:t>%</a:t>
            </a:r>
          </a:p>
        </p:txBody>
      </p:sp>
      <p:sp>
        <p:nvSpPr>
          <p:cNvPr id="27" name="Arrow: Down 26">
            <a:extLst>
              <a:ext uri="{FF2B5EF4-FFF2-40B4-BE49-F238E27FC236}">
                <a16:creationId xmlns:a16="http://schemas.microsoft.com/office/drawing/2014/main" id="{2764E399-12A1-8E7C-3D7C-8DEF3D61E7F5}"/>
              </a:ext>
            </a:extLst>
          </p:cNvPr>
          <p:cNvSpPr/>
          <p:nvPr/>
        </p:nvSpPr>
        <p:spPr>
          <a:xfrm>
            <a:off x="11094695" y="2256754"/>
            <a:ext cx="228585" cy="406390"/>
          </a:xfrm>
          <a:prstGeom prst="downArrow">
            <a:avLst/>
          </a:prstGeom>
          <a:solidFill>
            <a:srgbClr val="C000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algn="ctr"/>
            <a:endParaRPr lang="en-AU" dirty="0">
              <a:solidFill>
                <a:srgbClr val="C00000"/>
              </a:solidFill>
            </a:endParaRPr>
          </a:p>
        </p:txBody>
      </p:sp>
      <p:sp>
        <p:nvSpPr>
          <p:cNvPr id="28" name="TextBox 27">
            <a:extLst>
              <a:ext uri="{FF2B5EF4-FFF2-40B4-BE49-F238E27FC236}">
                <a16:creationId xmlns:a16="http://schemas.microsoft.com/office/drawing/2014/main" id="{734B75C8-298C-005F-89AF-7DAF82B36061}"/>
              </a:ext>
            </a:extLst>
          </p:cNvPr>
          <p:cNvSpPr txBox="1"/>
          <p:nvPr/>
        </p:nvSpPr>
        <p:spPr>
          <a:xfrm>
            <a:off x="5616492" y="5077775"/>
            <a:ext cx="1910554" cy="646331"/>
          </a:xfrm>
          <a:prstGeom prst="rect">
            <a:avLst/>
          </a:prstGeom>
          <a:noFill/>
        </p:spPr>
        <p:txBody>
          <a:bodyPr wrap="square" rtlCol="0">
            <a:spAutoFit/>
          </a:bodyPr>
          <a:lstStyle/>
          <a:p>
            <a:r>
              <a:rPr lang="en-AU" b="1" dirty="0"/>
              <a:t>Nuisance &amp; found cat calls</a:t>
            </a:r>
          </a:p>
        </p:txBody>
      </p:sp>
      <p:sp>
        <p:nvSpPr>
          <p:cNvPr id="29" name="TextBox 28">
            <a:extLst>
              <a:ext uri="{FF2B5EF4-FFF2-40B4-BE49-F238E27FC236}">
                <a16:creationId xmlns:a16="http://schemas.microsoft.com/office/drawing/2014/main" id="{4D9F883F-8E0C-5147-E6EF-9F375104954D}"/>
              </a:ext>
            </a:extLst>
          </p:cNvPr>
          <p:cNvSpPr txBox="1"/>
          <p:nvPr/>
        </p:nvSpPr>
        <p:spPr>
          <a:xfrm>
            <a:off x="3647069" y="2144299"/>
            <a:ext cx="5658917" cy="400110"/>
          </a:xfrm>
          <a:prstGeom prst="rect">
            <a:avLst/>
          </a:prstGeom>
          <a:noFill/>
        </p:spPr>
        <p:txBody>
          <a:bodyPr wrap="square" rtlCol="0">
            <a:spAutoFit/>
          </a:bodyPr>
          <a:lstStyle/>
          <a:p>
            <a:r>
              <a:rPr lang="en-AU" sz="2000" b="1" dirty="0">
                <a:solidFill>
                  <a:srgbClr val="7030A0"/>
                </a:solidFill>
              </a:rPr>
              <a:t>City wide outcomes over last 4 years of program </a:t>
            </a:r>
          </a:p>
        </p:txBody>
      </p:sp>
    </p:spTree>
    <p:extLst>
      <p:ext uri="{BB962C8B-B14F-4D97-AF65-F5344CB8AC3E}">
        <p14:creationId xmlns:p14="http://schemas.microsoft.com/office/powerpoint/2010/main" val="29103982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7186BE7A-70BF-4046-75F1-E8DC9171D76E}"/>
              </a:ext>
            </a:extLst>
          </p:cNvPr>
          <p:cNvSpPr txBox="1"/>
          <p:nvPr/>
        </p:nvSpPr>
        <p:spPr>
          <a:xfrm>
            <a:off x="3484984" y="48982"/>
            <a:ext cx="6531428" cy="369332"/>
          </a:xfrm>
          <a:prstGeom prst="rect">
            <a:avLst/>
          </a:prstGeom>
          <a:noFill/>
        </p:spPr>
        <p:txBody>
          <a:bodyPr wrap="square" rtlCol="0">
            <a:spAutoFit/>
          </a:bodyPr>
          <a:lstStyle/>
          <a:p>
            <a:r>
              <a:rPr lang="en-GB" b="1" dirty="0">
                <a:solidFill>
                  <a:schemeClr val="bg2">
                    <a:lumMod val="25000"/>
                  </a:schemeClr>
                </a:solidFill>
              </a:rPr>
              <a:t>2023 Mid-Year Report: Community Cat Program</a:t>
            </a:r>
            <a:endParaRPr lang="en-AU" b="1" dirty="0">
              <a:solidFill>
                <a:schemeClr val="bg2">
                  <a:lumMod val="25000"/>
                </a:schemeClr>
              </a:solidFill>
            </a:endParaRPr>
          </a:p>
        </p:txBody>
      </p:sp>
      <p:cxnSp>
        <p:nvCxnSpPr>
          <p:cNvPr id="7" name="Straight Connector 6">
            <a:extLst>
              <a:ext uri="{FF2B5EF4-FFF2-40B4-BE49-F238E27FC236}">
                <a16:creationId xmlns:a16="http://schemas.microsoft.com/office/drawing/2014/main" id="{086AE276-BB5A-47D9-AB04-3B4A3FA21B6E}"/>
              </a:ext>
            </a:extLst>
          </p:cNvPr>
          <p:cNvCxnSpPr>
            <a:cxnSpLocks/>
          </p:cNvCxnSpPr>
          <p:nvPr/>
        </p:nvCxnSpPr>
        <p:spPr>
          <a:xfrm>
            <a:off x="538843" y="418314"/>
            <a:ext cx="11114314" cy="0"/>
          </a:xfrm>
          <a:prstGeom prst="line">
            <a:avLst/>
          </a:prstGeom>
          <a:ln>
            <a:solidFill>
              <a:schemeClr val="bg2">
                <a:lumMod val="25000"/>
              </a:schemeClr>
            </a:solidFill>
          </a:ln>
        </p:spPr>
        <p:style>
          <a:lnRef idx="3">
            <a:schemeClr val="dk1"/>
          </a:lnRef>
          <a:fillRef idx="0">
            <a:schemeClr val="dk1"/>
          </a:fillRef>
          <a:effectRef idx="2">
            <a:schemeClr val="dk1"/>
          </a:effectRef>
          <a:fontRef idx="minor">
            <a:schemeClr val="tx1"/>
          </a:fontRef>
        </p:style>
      </p:cxnSp>
      <p:sp>
        <p:nvSpPr>
          <p:cNvPr id="3" name="TextBox 2">
            <a:extLst>
              <a:ext uri="{FF2B5EF4-FFF2-40B4-BE49-F238E27FC236}">
                <a16:creationId xmlns:a16="http://schemas.microsoft.com/office/drawing/2014/main" id="{4FA8EDE8-9ABC-6B0A-E2C1-A8627A3D19DC}"/>
              </a:ext>
            </a:extLst>
          </p:cNvPr>
          <p:cNvSpPr txBox="1"/>
          <p:nvPr/>
        </p:nvSpPr>
        <p:spPr>
          <a:xfrm>
            <a:off x="1962426" y="529405"/>
            <a:ext cx="5242832" cy="461665"/>
          </a:xfrm>
          <a:prstGeom prst="rect">
            <a:avLst/>
          </a:prstGeom>
          <a:noFill/>
        </p:spPr>
        <p:txBody>
          <a:bodyPr wrap="square" rtlCol="0">
            <a:spAutoFit/>
          </a:bodyPr>
          <a:lstStyle/>
          <a:p>
            <a:r>
              <a:rPr lang="en-GB" sz="2400" b="1" dirty="0"/>
              <a:t>NSW</a:t>
            </a:r>
            <a:endParaRPr lang="en-AU" sz="2400" b="1" dirty="0"/>
          </a:p>
        </p:txBody>
      </p:sp>
      <p:sp>
        <p:nvSpPr>
          <p:cNvPr id="4" name="TextBox 3">
            <a:extLst>
              <a:ext uri="{FF2B5EF4-FFF2-40B4-BE49-F238E27FC236}">
                <a16:creationId xmlns:a16="http://schemas.microsoft.com/office/drawing/2014/main" id="{249B487C-FD89-F732-DF9A-1E068A8D800B}"/>
              </a:ext>
            </a:extLst>
          </p:cNvPr>
          <p:cNvSpPr txBox="1"/>
          <p:nvPr/>
        </p:nvSpPr>
        <p:spPr>
          <a:xfrm>
            <a:off x="355645" y="795537"/>
            <a:ext cx="6093724" cy="1477328"/>
          </a:xfrm>
          <a:prstGeom prst="rect">
            <a:avLst/>
          </a:prstGeom>
          <a:noFill/>
        </p:spPr>
        <p:txBody>
          <a:bodyPr wrap="square">
            <a:spAutoFit/>
          </a:bodyPr>
          <a:lstStyle/>
          <a:p>
            <a:r>
              <a:rPr lang="en-AU" sz="1800" b="1" dirty="0">
                <a:effectLst/>
                <a:latin typeface="Calibri" panose="020F0502020204030204" pitchFamily="34" charset="0"/>
                <a:ea typeface="Times New Roman" panose="02020603050405020304" pitchFamily="18" charset="0"/>
              </a:rPr>
              <a:t>Key results: </a:t>
            </a:r>
          </a:p>
          <a:p>
            <a:pPr marL="285750" lvl="0" indent="-285750">
              <a:buFont typeface="Wingdings" panose="05000000000000000000" pitchFamily="2" charset="2"/>
              <a:buChar char="v"/>
            </a:pPr>
            <a:r>
              <a:rPr lang="en-AU" sz="1800" dirty="0">
                <a:effectLst/>
                <a:latin typeface="Calibri" panose="020F0502020204030204" pitchFamily="34" charset="0"/>
                <a:ea typeface="Times New Roman" panose="02020603050405020304" pitchFamily="18" charset="0"/>
              </a:rPr>
              <a:t>After one year of targeted free cat desexing through </a:t>
            </a:r>
            <a:r>
              <a:rPr lang="en-AU" sz="1800" b="1" dirty="0">
                <a:effectLst/>
                <a:latin typeface="Calibri" panose="020F0502020204030204" pitchFamily="34" charset="0"/>
                <a:ea typeface="Times New Roman" panose="02020603050405020304" pitchFamily="18" charset="0"/>
              </a:rPr>
              <a:t>Keeping Cats Safe at Home</a:t>
            </a:r>
            <a:r>
              <a:rPr lang="en-AU" sz="1800" dirty="0">
                <a:effectLst/>
                <a:latin typeface="Calibri" panose="020F0502020204030204" pitchFamily="34" charset="0"/>
                <a:ea typeface="Times New Roman" panose="02020603050405020304" pitchFamily="18" charset="0"/>
              </a:rPr>
              <a:t>,</a:t>
            </a:r>
            <a:r>
              <a:rPr lang="en-AU" sz="1800" b="1" dirty="0">
                <a:effectLst/>
                <a:latin typeface="Calibri" panose="020F0502020204030204" pitchFamily="34" charset="0"/>
                <a:ea typeface="Times New Roman" panose="02020603050405020304" pitchFamily="18" charset="0"/>
              </a:rPr>
              <a:t> cat nuisance complaints reduced dramatically </a:t>
            </a:r>
            <a:r>
              <a:rPr lang="en-AU" sz="1800" dirty="0">
                <a:effectLst/>
                <a:latin typeface="Calibri" panose="020F0502020204030204" pitchFamily="34" charset="0"/>
                <a:ea typeface="Times New Roman" panose="02020603050405020304" pitchFamily="18" charset="0"/>
              </a:rPr>
              <a:t>in Campbelltown (-56%), City of Parramatta (-49%), Shoalhaven (-56%), </a:t>
            </a:r>
            <a:r>
              <a:rPr lang="en-AU" sz="1800" dirty="0" err="1">
                <a:effectLst/>
                <a:latin typeface="Calibri" panose="020F0502020204030204" pitchFamily="34" charset="0"/>
                <a:ea typeface="Times New Roman" panose="02020603050405020304" pitchFamily="18" charset="0"/>
              </a:rPr>
              <a:t>Weddin</a:t>
            </a:r>
            <a:r>
              <a:rPr lang="en-AU" sz="1800" dirty="0">
                <a:effectLst/>
                <a:latin typeface="Calibri" panose="020F0502020204030204" pitchFamily="34" charset="0"/>
                <a:ea typeface="Times New Roman" panose="02020603050405020304" pitchFamily="18" charset="0"/>
              </a:rPr>
              <a:t> Shire (-66%)</a:t>
            </a:r>
            <a:endParaRPr lang="en-AU" dirty="0"/>
          </a:p>
        </p:txBody>
      </p:sp>
      <p:sp>
        <p:nvSpPr>
          <p:cNvPr id="6" name="TextBox 5">
            <a:extLst>
              <a:ext uri="{FF2B5EF4-FFF2-40B4-BE49-F238E27FC236}">
                <a16:creationId xmlns:a16="http://schemas.microsoft.com/office/drawing/2014/main" id="{635A492D-5917-9228-7F1F-4922F0984BBD}"/>
              </a:ext>
            </a:extLst>
          </p:cNvPr>
          <p:cNvSpPr txBox="1"/>
          <p:nvPr/>
        </p:nvSpPr>
        <p:spPr>
          <a:xfrm>
            <a:off x="211175" y="2456491"/>
            <a:ext cx="6382663" cy="4524315"/>
          </a:xfrm>
          <a:prstGeom prst="rect">
            <a:avLst/>
          </a:prstGeom>
          <a:noFill/>
        </p:spPr>
        <p:txBody>
          <a:bodyPr wrap="square">
            <a:spAutoFit/>
          </a:bodyPr>
          <a:lstStyle/>
          <a:p>
            <a:pPr lvl="0"/>
            <a:r>
              <a:rPr lang="en-AU" b="1" dirty="0">
                <a:effectLst/>
                <a:latin typeface="Calibri" panose="020F0502020204030204" pitchFamily="34" charset="0"/>
                <a:ea typeface="Times New Roman" panose="02020603050405020304" pitchFamily="18" charset="0"/>
              </a:rPr>
              <a:t>Key learnings </a:t>
            </a:r>
          </a:p>
          <a:p>
            <a:pPr marL="285750" lvl="0" indent="-285750">
              <a:buFont typeface="Wingdings" panose="05000000000000000000" pitchFamily="2" charset="2"/>
              <a:buChar char="v"/>
            </a:pPr>
            <a:r>
              <a:rPr lang="en-AU" b="1" dirty="0">
                <a:effectLst/>
                <a:latin typeface="Calibri" panose="020F0502020204030204" pitchFamily="34" charset="0"/>
                <a:ea typeface="Times New Roman" panose="02020603050405020304" pitchFamily="18" charset="0"/>
              </a:rPr>
              <a:t>At least 50% of cat owners acquire their cats for free without meaning to become a cat owner </a:t>
            </a:r>
            <a:r>
              <a:rPr lang="en-AU" dirty="0">
                <a:effectLst/>
                <a:latin typeface="Calibri" panose="020F0502020204030204" pitchFamily="34" charset="0"/>
                <a:ea typeface="Times New Roman" panose="02020603050405020304" pitchFamily="18" charset="0"/>
              </a:rPr>
              <a:t>– this reflects cat overpopulation and market saturation of cats. </a:t>
            </a:r>
          </a:p>
          <a:p>
            <a:pPr marL="285750" lvl="0" indent="-285750">
              <a:buFont typeface="Wingdings" panose="05000000000000000000" pitchFamily="2" charset="2"/>
              <a:buChar char="v"/>
            </a:pPr>
            <a:r>
              <a:rPr lang="en-AU" b="1" dirty="0">
                <a:effectLst/>
                <a:latin typeface="Calibri" panose="020F0502020204030204" pitchFamily="34" charset="0"/>
                <a:ea typeface="Times New Roman" panose="02020603050405020304" pitchFamily="18" charset="0"/>
              </a:rPr>
              <a:t>Pounds and shelters are not the right way to manage semi-owned and unowned cats. </a:t>
            </a:r>
            <a:r>
              <a:rPr lang="en-AU" dirty="0">
                <a:effectLst/>
                <a:latin typeface="Calibri" panose="020F0502020204030204" pitchFamily="34" charset="0"/>
                <a:ea typeface="Times New Roman" panose="02020603050405020304" pitchFamily="18" charset="0"/>
              </a:rPr>
              <a:t>They are poor for the welfare of unsocialised cats, most of them are euthanased, it’s a bad outcome for staff, it does nothing to manage the underlying overpopulation, and cats are hard enough to rehome when they are very socialised. </a:t>
            </a:r>
          </a:p>
          <a:p>
            <a:pPr marL="285750" lvl="0" indent="-285750">
              <a:buFont typeface="Wingdings" panose="05000000000000000000" pitchFamily="2" charset="2"/>
              <a:buChar char="v"/>
            </a:pPr>
            <a:r>
              <a:rPr lang="en-AU" b="1" dirty="0">
                <a:latin typeface="Calibri" panose="020F0502020204030204" pitchFamily="34" charset="0"/>
                <a:ea typeface="Times New Roman" panose="02020603050405020304" pitchFamily="18" charset="0"/>
              </a:rPr>
              <a:t>Semi-</a:t>
            </a:r>
            <a:r>
              <a:rPr lang="en-AU" b="1" dirty="0">
                <a:effectLst/>
                <a:latin typeface="Calibri" panose="020F0502020204030204" pitchFamily="34" charset="0"/>
                <a:ea typeface="Times New Roman" panose="02020603050405020304" pitchFamily="18" charset="0"/>
              </a:rPr>
              <a:t>owned cats need to be proactively managed </a:t>
            </a:r>
            <a:r>
              <a:rPr lang="en-AU" dirty="0">
                <a:effectLst/>
                <a:latin typeface="Calibri" panose="020F0502020204030204" pitchFamily="34" charset="0"/>
                <a:ea typeface="Times New Roman" panose="02020603050405020304" pitchFamily="18" charset="0"/>
              </a:rPr>
              <a:t>in the community. </a:t>
            </a:r>
          </a:p>
          <a:p>
            <a:pPr marL="285750" lvl="0" indent="-285750">
              <a:buFont typeface="Wingdings" panose="05000000000000000000" pitchFamily="2" charset="2"/>
              <a:buChar char="v"/>
            </a:pPr>
            <a:r>
              <a:rPr lang="en-AU" b="1" dirty="0">
                <a:effectLst/>
                <a:latin typeface="Calibri" panose="020F0502020204030204" pitchFamily="34" charset="0"/>
                <a:ea typeface="Times New Roman" panose="02020603050405020304" pitchFamily="18" charset="0"/>
              </a:rPr>
              <a:t>Pounds and shelters should primarily function to rehome suitable surrendered cats and kittens</a:t>
            </a:r>
            <a:r>
              <a:rPr lang="en-AU" dirty="0">
                <a:effectLst/>
                <a:latin typeface="Calibri" panose="020F0502020204030204" pitchFamily="34" charset="0"/>
                <a:ea typeface="Times New Roman" panose="02020603050405020304" pitchFamily="18" charset="0"/>
              </a:rPr>
              <a:t>, and to reunite   socialised and identified lost cats with their families.</a:t>
            </a:r>
            <a:endParaRPr lang="en-AU" dirty="0">
              <a:effectLst/>
              <a:latin typeface="Calibri" panose="020F0502020204030204" pitchFamily="34" charset="0"/>
              <a:ea typeface="Calibri" panose="020F0502020204030204" pitchFamily="34" charset="0"/>
            </a:endParaRPr>
          </a:p>
          <a:p>
            <a:endParaRPr lang="en-AU" dirty="0"/>
          </a:p>
        </p:txBody>
      </p:sp>
      <p:sp>
        <p:nvSpPr>
          <p:cNvPr id="8" name="TextBox 7">
            <a:extLst>
              <a:ext uri="{FF2B5EF4-FFF2-40B4-BE49-F238E27FC236}">
                <a16:creationId xmlns:a16="http://schemas.microsoft.com/office/drawing/2014/main" id="{7FB72794-3699-4C54-FBE3-BC9B72688255}"/>
              </a:ext>
            </a:extLst>
          </p:cNvPr>
          <p:cNvSpPr txBox="1"/>
          <p:nvPr/>
        </p:nvSpPr>
        <p:spPr>
          <a:xfrm>
            <a:off x="6096000" y="418314"/>
            <a:ext cx="6093724" cy="6642844"/>
          </a:xfrm>
          <a:prstGeom prst="rect">
            <a:avLst/>
          </a:prstGeom>
          <a:noFill/>
        </p:spPr>
        <p:txBody>
          <a:bodyPr wrap="square">
            <a:spAutoFit/>
          </a:bodyPr>
          <a:lstStyle/>
          <a:p>
            <a:pPr lvl="0">
              <a:spcAft>
                <a:spcPts val="600"/>
              </a:spcAft>
            </a:pPr>
            <a:r>
              <a:rPr lang="en-AU" sz="1800" b="1" dirty="0">
                <a:effectLst/>
                <a:latin typeface="Calibri" panose="020F0502020204030204" pitchFamily="34" charset="0"/>
                <a:ea typeface="Times New Roman" panose="02020603050405020304" pitchFamily="18" charset="0"/>
              </a:rPr>
              <a:t>Strategies for addressing the issue:</a:t>
            </a:r>
            <a:endParaRPr lang="en-AU" sz="1800" b="1" dirty="0">
              <a:effectLst/>
              <a:latin typeface="Calibri" panose="020F0502020204030204" pitchFamily="34" charset="0"/>
              <a:ea typeface="Calibri" panose="020F0502020204030204" pitchFamily="34" charset="0"/>
            </a:endParaRPr>
          </a:p>
          <a:p>
            <a:pPr marL="742950" lvl="1" indent="-285750">
              <a:buFont typeface="Wingdings" panose="05000000000000000000" pitchFamily="2" charset="2"/>
              <a:buChar char="v"/>
            </a:pPr>
            <a:r>
              <a:rPr lang="en-AU" b="1" dirty="0">
                <a:effectLst/>
                <a:latin typeface="Calibri" panose="020F0502020204030204" pitchFamily="34" charset="0"/>
                <a:ea typeface="Times New Roman" panose="02020603050405020304" pitchFamily="18" charset="0"/>
              </a:rPr>
              <a:t>Assistance to cat owners and semi-owners </a:t>
            </a:r>
            <a:r>
              <a:rPr lang="en-AU" dirty="0">
                <a:effectLst/>
                <a:latin typeface="Calibri" panose="020F0502020204030204" pitchFamily="34" charset="0"/>
                <a:ea typeface="Times New Roman" panose="02020603050405020304" pitchFamily="18" charset="0"/>
              </a:rPr>
              <a:t>with trapping, providing carriers and transporting cats to desexing programs, or for surrender</a:t>
            </a:r>
            <a:endParaRPr lang="en-AU" dirty="0">
              <a:effectLst/>
              <a:latin typeface="Calibri" panose="020F0502020204030204" pitchFamily="34" charset="0"/>
              <a:ea typeface="Calibri" panose="020F0502020204030204" pitchFamily="34" charset="0"/>
            </a:endParaRPr>
          </a:p>
          <a:p>
            <a:pPr marL="742950" lvl="1" indent="-285750">
              <a:buFont typeface="Wingdings" panose="05000000000000000000" pitchFamily="2" charset="2"/>
              <a:buChar char="v"/>
            </a:pPr>
            <a:r>
              <a:rPr lang="en-AU" b="1" dirty="0">
                <a:effectLst/>
                <a:latin typeface="Calibri" panose="020F0502020204030204" pitchFamily="34" charset="0"/>
                <a:ea typeface="Times New Roman" panose="02020603050405020304" pitchFamily="18" charset="0"/>
              </a:rPr>
              <a:t>Councils to proactively collect stray cats </a:t>
            </a:r>
            <a:r>
              <a:rPr lang="en-AU" dirty="0">
                <a:effectLst/>
                <a:latin typeface="Calibri" panose="020F0502020204030204" pitchFamily="34" charset="0"/>
                <a:ea typeface="Times New Roman" panose="02020603050405020304" pitchFamily="18" charset="0"/>
              </a:rPr>
              <a:t>when reported by their community (not require community members to catch and transport cats themselves)</a:t>
            </a:r>
            <a:endParaRPr lang="en-AU" dirty="0">
              <a:effectLst/>
              <a:latin typeface="Calibri" panose="020F0502020204030204" pitchFamily="34" charset="0"/>
              <a:ea typeface="Calibri" panose="020F0502020204030204" pitchFamily="34" charset="0"/>
            </a:endParaRPr>
          </a:p>
          <a:p>
            <a:pPr marL="742950" lvl="1" indent="-285750">
              <a:buFont typeface="Wingdings" panose="05000000000000000000" pitchFamily="2" charset="2"/>
              <a:buChar char="v"/>
            </a:pPr>
            <a:r>
              <a:rPr lang="en-AU" b="1" dirty="0">
                <a:effectLst/>
                <a:latin typeface="Calibri" panose="020F0502020204030204" pitchFamily="34" charset="0"/>
                <a:ea typeface="Times New Roman" panose="02020603050405020304" pitchFamily="18" charset="0"/>
              </a:rPr>
              <a:t>Proactive and positive engagement with people who care for </a:t>
            </a:r>
            <a:r>
              <a:rPr lang="en-AU" b="1" dirty="0">
                <a:latin typeface="Calibri" panose="020F0502020204030204" pitchFamily="34" charset="0"/>
                <a:ea typeface="Times New Roman" panose="02020603050405020304" pitchFamily="18" charset="0"/>
              </a:rPr>
              <a:t>semi-</a:t>
            </a:r>
            <a:r>
              <a:rPr lang="en-AU" b="1" dirty="0">
                <a:effectLst/>
                <a:latin typeface="Calibri" panose="020F0502020204030204" pitchFamily="34" charset="0"/>
                <a:ea typeface="Times New Roman" panose="02020603050405020304" pitchFamily="18" charset="0"/>
              </a:rPr>
              <a:t>owned cats are integral to the success </a:t>
            </a:r>
            <a:r>
              <a:rPr lang="en-AU" dirty="0">
                <a:effectLst/>
                <a:latin typeface="Calibri" panose="020F0502020204030204" pitchFamily="34" charset="0"/>
                <a:ea typeface="Times New Roman" panose="02020603050405020304" pitchFamily="18" charset="0"/>
              </a:rPr>
              <a:t>of management programs, but will only come on board if management approaches are humane and non-lethal</a:t>
            </a:r>
            <a:endParaRPr lang="en-AU" dirty="0">
              <a:effectLst/>
              <a:latin typeface="Calibri" panose="020F0502020204030204" pitchFamily="34" charset="0"/>
              <a:ea typeface="Calibri" panose="020F0502020204030204" pitchFamily="34" charset="0"/>
            </a:endParaRPr>
          </a:p>
          <a:p>
            <a:pPr marL="742950" lvl="1" indent="-285750">
              <a:buFont typeface="Wingdings" panose="05000000000000000000" pitchFamily="2" charset="2"/>
              <a:buChar char="v"/>
            </a:pPr>
            <a:r>
              <a:rPr lang="en-AU" b="1" dirty="0">
                <a:effectLst/>
                <a:latin typeface="Calibri" panose="020F0502020204030204" pitchFamily="34" charset="0"/>
                <a:ea typeface="Times New Roman" panose="02020603050405020304" pitchFamily="18" charset="0"/>
              </a:rPr>
              <a:t>Remove registration fees for cats, and annual permit </a:t>
            </a:r>
            <a:r>
              <a:rPr lang="en-AU" dirty="0">
                <a:effectLst/>
                <a:latin typeface="Calibri" panose="020F0502020204030204" pitchFamily="34" charset="0"/>
                <a:ea typeface="Times New Roman" panose="02020603050405020304" pitchFamily="18" charset="0"/>
              </a:rPr>
              <a:t>fees for </a:t>
            </a:r>
            <a:r>
              <a:rPr lang="en-AU" dirty="0" err="1">
                <a:effectLst/>
                <a:latin typeface="Calibri" panose="020F0502020204030204" pitchFamily="34" charset="0"/>
                <a:ea typeface="Times New Roman" panose="02020603050405020304" pitchFamily="18" charset="0"/>
              </a:rPr>
              <a:t>undesexed</a:t>
            </a:r>
            <a:r>
              <a:rPr lang="en-AU" dirty="0">
                <a:effectLst/>
                <a:latin typeface="Calibri" panose="020F0502020204030204" pitchFamily="34" charset="0"/>
                <a:ea typeface="Times New Roman" panose="02020603050405020304" pitchFamily="18" charset="0"/>
              </a:rPr>
              <a:t> cats – these are a barrier to people taking responsibility for unowned cats they care for. They are a huge barrier for people caring for multiple cats.</a:t>
            </a:r>
          </a:p>
          <a:p>
            <a:pPr marL="742950" lvl="1" indent="-285750">
              <a:buFont typeface="Wingdings" panose="05000000000000000000" pitchFamily="2" charset="2"/>
              <a:buChar char="v"/>
            </a:pPr>
            <a:r>
              <a:rPr lang="en-AU" b="1" dirty="0">
                <a:latin typeface="Calibri" panose="020F0502020204030204" pitchFamily="34" charset="0"/>
                <a:ea typeface="Calibri" panose="020F0502020204030204" pitchFamily="34" charset="0"/>
              </a:rPr>
              <a:t>Paper published– </a:t>
            </a:r>
            <a:r>
              <a:rPr lang="en-AU" b="1" i="1" dirty="0">
                <a:latin typeface="Calibri" panose="020F0502020204030204" pitchFamily="34" charset="0"/>
                <a:ea typeface="Calibri" panose="020F0502020204030204" pitchFamily="34" charset="0"/>
              </a:rPr>
              <a:t>Characteristics of cat semi-owners</a:t>
            </a:r>
            <a:r>
              <a:rPr lang="en-AU" i="1" dirty="0">
                <a:latin typeface="Calibri" panose="020F0502020204030204" pitchFamily="34" charset="0"/>
                <a:ea typeface="Calibri" panose="020F0502020204030204" pitchFamily="34" charset="0"/>
              </a:rPr>
              <a:t> </a:t>
            </a:r>
            <a:r>
              <a:rPr lang="en-AU" dirty="0">
                <a:latin typeface="Calibri" panose="020F0502020204030204" pitchFamily="34" charset="0"/>
                <a:ea typeface="Calibri" panose="020F0502020204030204" pitchFamily="34" charset="0"/>
              </a:rPr>
              <a:t>(Ma G, McLeod L, Zito S) Journal of FMS 2023</a:t>
            </a:r>
          </a:p>
          <a:p>
            <a:pPr algn="ctr">
              <a:spcBef>
                <a:spcPts val="800"/>
              </a:spcBef>
            </a:pPr>
            <a:r>
              <a:rPr lang="en-AU" b="1" dirty="0"/>
              <a:t>South Australia</a:t>
            </a:r>
            <a:endParaRPr lang="en-GB" b="1" dirty="0"/>
          </a:p>
          <a:p>
            <a:r>
              <a:rPr lang="en-AU" dirty="0"/>
              <a:t>      </a:t>
            </a:r>
            <a:r>
              <a:rPr lang="en-AU" b="1" dirty="0"/>
              <a:t>Community Cat Program still on hold </a:t>
            </a:r>
            <a:r>
              <a:rPr lang="en-AU" dirty="0"/>
              <a:t>due to lack of  	funding. Hopefully, that will change following SA 	government review.</a:t>
            </a:r>
          </a:p>
          <a:p>
            <a:endParaRPr lang="en-AU" dirty="0"/>
          </a:p>
        </p:txBody>
      </p:sp>
    </p:spTree>
    <p:extLst>
      <p:ext uri="{BB962C8B-B14F-4D97-AF65-F5344CB8AC3E}">
        <p14:creationId xmlns:p14="http://schemas.microsoft.com/office/powerpoint/2010/main" val="280709528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7186BE7A-70BF-4046-75F1-E8DC9171D76E}"/>
              </a:ext>
            </a:extLst>
          </p:cNvPr>
          <p:cNvSpPr txBox="1"/>
          <p:nvPr/>
        </p:nvSpPr>
        <p:spPr>
          <a:xfrm>
            <a:off x="3072612" y="44590"/>
            <a:ext cx="6531428" cy="369332"/>
          </a:xfrm>
          <a:prstGeom prst="rect">
            <a:avLst/>
          </a:prstGeom>
          <a:noFill/>
        </p:spPr>
        <p:txBody>
          <a:bodyPr wrap="square" rtlCol="0">
            <a:spAutoFit/>
          </a:bodyPr>
          <a:lstStyle/>
          <a:p>
            <a:r>
              <a:rPr lang="en-GB" b="1" dirty="0">
                <a:solidFill>
                  <a:schemeClr val="bg2">
                    <a:lumMod val="25000"/>
                  </a:schemeClr>
                </a:solidFill>
              </a:rPr>
              <a:t>2023 Mid-Year Report: Community Cat Program / Social Science</a:t>
            </a:r>
            <a:endParaRPr lang="en-AU" b="1" dirty="0">
              <a:solidFill>
                <a:schemeClr val="bg2">
                  <a:lumMod val="25000"/>
                </a:schemeClr>
              </a:solidFill>
            </a:endParaRPr>
          </a:p>
        </p:txBody>
      </p:sp>
      <p:cxnSp>
        <p:nvCxnSpPr>
          <p:cNvPr id="7" name="Straight Connector 6">
            <a:extLst>
              <a:ext uri="{FF2B5EF4-FFF2-40B4-BE49-F238E27FC236}">
                <a16:creationId xmlns:a16="http://schemas.microsoft.com/office/drawing/2014/main" id="{086AE276-BB5A-47D9-AB04-3B4A3FA21B6E}"/>
              </a:ext>
            </a:extLst>
          </p:cNvPr>
          <p:cNvCxnSpPr>
            <a:cxnSpLocks/>
          </p:cNvCxnSpPr>
          <p:nvPr/>
        </p:nvCxnSpPr>
        <p:spPr>
          <a:xfrm>
            <a:off x="538843" y="499961"/>
            <a:ext cx="11114314" cy="0"/>
          </a:xfrm>
          <a:prstGeom prst="line">
            <a:avLst/>
          </a:prstGeom>
          <a:ln>
            <a:solidFill>
              <a:schemeClr val="bg2">
                <a:lumMod val="25000"/>
              </a:schemeClr>
            </a:solidFill>
          </a:ln>
        </p:spPr>
        <p:style>
          <a:lnRef idx="3">
            <a:schemeClr val="dk1"/>
          </a:lnRef>
          <a:fillRef idx="0">
            <a:schemeClr val="dk1"/>
          </a:fillRef>
          <a:effectRef idx="2">
            <a:schemeClr val="dk1"/>
          </a:effectRef>
          <a:fontRef idx="minor">
            <a:schemeClr val="tx1"/>
          </a:fontRef>
        </p:style>
      </p:cxnSp>
      <p:sp>
        <p:nvSpPr>
          <p:cNvPr id="3" name="TextBox 2">
            <a:extLst>
              <a:ext uri="{FF2B5EF4-FFF2-40B4-BE49-F238E27FC236}">
                <a16:creationId xmlns:a16="http://schemas.microsoft.com/office/drawing/2014/main" id="{678F8DCB-47EA-1771-B1DB-6B899470BEF6}"/>
              </a:ext>
            </a:extLst>
          </p:cNvPr>
          <p:cNvSpPr txBox="1"/>
          <p:nvPr/>
        </p:nvSpPr>
        <p:spPr>
          <a:xfrm>
            <a:off x="294640" y="812660"/>
            <a:ext cx="11602720" cy="6063198"/>
          </a:xfrm>
          <a:prstGeom prst="rect">
            <a:avLst/>
          </a:prstGeom>
          <a:noFill/>
        </p:spPr>
        <p:txBody>
          <a:bodyPr wrap="square" numCol="2" rtlCol="0">
            <a:spAutoFit/>
          </a:bodyPr>
          <a:lstStyle/>
          <a:p>
            <a:pPr marL="857250" lvl="1" indent="-400050">
              <a:spcAft>
                <a:spcPts val="600"/>
              </a:spcAft>
              <a:buFont typeface="+mj-lt"/>
              <a:buAutoNum type="romanUcPeriod"/>
            </a:pPr>
            <a:r>
              <a:rPr lang="en-AU" b="1" i="1" dirty="0">
                <a:effectLst/>
                <a:latin typeface="Calibri" panose="020F0502020204030204" pitchFamily="34" charset="0"/>
                <a:ea typeface="Times New Roman" panose="02020603050405020304" pitchFamily="18" charset="0"/>
              </a:rPr>
              <a:t>Solutions-Based Approach to Urban Cat Management – Case Studies of a One Welfare Approach to Urban Cat Management </a:t>
            </a:r>
            <a:r>
              <a:rPr lang="en-AU" i="1" dirty="0">
                <a:effectLst/>
                <a:latin typeface="Calibri" panose="020F0502020204030204" pitchFamily="34" charset="0"/>
                <a:ea typeface="Times New Roman" panose="02020603050405020304" pitchFamily="18" charset="0"/>
              </a:rPr>
              <a:t>– in press Crawford, Rand, </a:t>
            </a:r>
            <a:r>
              <a:rPr lang="en-AU" i="1" dirty="0" err="1">
                <a:effectLst/>
                <a:latin typeface="Calibri" panose="020F0502020204030204" pitchFamily="34" charset="0"/>
                <a:ea typeface="Times New Roman" panose="02020603050405020304" pitchFamily="18" charset="0"/>
              </a:rPr>
              <a:t>Rohlf</a:t>
            </a:r>
            <a:r>
              <a:rPr lang="en-AU" i="1" dirty="0">
                <a:effectLst/>
                <a:latin typeface="Calibri" panose="020F0502020204030204" pitchFamily="34" charset="0"/>
                <a:ea typeface="Times New Roman" panose="02020603050405020304" pitchFamily="18" charset="0"/>
              </a:rPr>
              <a:t>, </a:t>
            </a:r>
            <a:r>
              <a:rPr lang="en-AU" i="1" dirty="0" err="1">
                <a:effectLst/>
                <a:latin typeface="Calibri" panose="020F0502020204030204" pitchFamily="34" charset="0"/>
                <a:ea typeface="Times New Roman" panose="02020603050405020304" pitchFamily="18" charset="0"/>
              </a:rPr>
              <a:t>Scotney</a:t>
            </a:r>
            <a:r>
              <a:rPr lang="en-AU" i="1" dirty="0">
                <a:effectLst/>
                <a:latin typeface="Calibri" panose="020F0502020204030204" pitchFamily="34" charset="0"/>
                <a:ea typeface="Times New Roman" panose="02020603050405020304" pitchFamily="18" charset="0"/>
              </a:rPr>
              <a:t>, Bennett.  </a:t>
            </a:r>
            <a:r>
              <a:rPr lang="en-AU" dirty="0">
                <a:effectLst/>
                <a:latin typeface="Calibri" panose="020F0502020204030204" pitchFamily="34" charset="0"/>
                <a:ea typeface="Times New Roman" panose="02020603050405020304" pitchFamily="18" charset="0"/>
              </a:rPr>
              <a:t>In this qualit</a:t>
            </a:r>
            <a:r>
              <a:rPr lang="en-AU" dirty="0">
                <a:latin typeface="Calibri" panose="020F0502020204030204" pitchFamily="34" charset="0"/>
                <a:ea typeface="Times New Roman" panose="02020603050405020304" pitchFamily="18" charset="0"/>
              </a:rPr>
              <a:t>ative </a:t>
            </a:r>
            <a:r>
              <a:rPr lang="en-AU" dirty="0">
                <a:effectLst/>
                <a:latin typeface="Calibri" panose="020F0502020204030204" pitchFamily="34" charset="0"/>
                <a:ea typeface="Times New Roman" panose="02020603050405020304" pitchFamily="18" charset="0"/>
              </a:rPr>
              <a:t>study, we interviewed carers of multiple cats being assisted in the Community Cat Program. </a:t>
            </a:r>
            <a:r>
              <a:rPr lang="en-AU" b="1" dirty="0">
                <a:effectLst/>
                <a:latin typeface="Calibri" panose="020F0502020204030204" pitchFamily="34" charset="0"/>
                <a:ea typeface="Times New Roman" panose="02020603050405020304" pitchFamily="18" charset="0"/>
              </a:rPr>
              <a:t>The study demonstrated that semi-owners of multiple cats have strong bonds with the cats </a:t>
            </a:r>
            <a:r>
              <a:rPr lang="en-AU" dirty="0">
                <a:effectLst/>
                <a:latin typeface="Calibri" panose="020F0502020204030204" pitchFamily="34" charset="0"/>
                <a:ea typeface="Times New Roman" panose="02020603050405020304" pitchFamily="18" charset="0"/>
              </a:rPr>
              <a:t>and identified challenges and problems before carers were helped, and </a:t>
            </a:r>
            <a:r>
              <a:rPr lang="en-AU" b="1" dirty="0">
                <a:effectLst/>
                <a:latin typeface="Calibri" panose="020F0502020204030204" pitchFamily="34" charset="0"/>
                <a:ea typeface="Times New Roman" panose="02020603050405020304" pitchFamily="18" charset="0"/>
              </a:rPr>
              <a:t>the benefits of helping them.  Improved cat carers’ quality of life and cat welfare</a:t>
            </a:r>
            <a:r>
              <a:rPr lang="en-AU" dirty="0">
                <a:effectLst/>
                <a:latin typeface="Calibri" panose="020F0502020204030204" pitchFamily="34" charset="0"/>
                <a:ea typeface="Times New Roman" panose="02020603050405020304" pitchFamily="18" charset="0"/>
              </a:rPr>
              <a:t> were </a:t>
            </a:r>
            <a:r>
              <a:rPr lang="en-AU" dirty="0">
                <a:latin typeface="Calibri" panose="020F0502020204030204" pitchFamily="34" charset="0"/>
                <a:ea typeface="Times New Roman" panose="02020603050405020304" pitchFamily="18" charset="0"/>
              </a:rPr>
              <a:t>identified by the respondents as outcomes. As with the paper documenting the effect of culling cats at the Port of Newcastle.</a:t>
            </a:r>
          </a:p>
          <a:p>
            <a:pPr marL="857250" lvl="1" indent="-400050">
              <a:spcAft>
                <a:spcPts val="600"/>
              </a:spcAft>
              <a:buFont typeface="+mj-lt"/>
              <a:buAutoNum type="romanUcPeriod"/>
            </a:pPr>
            <a:r>
              <a:rPr lang="en-AU" dirty="0">
                <a:effectLst/>
                <a:latin typeface="Calibri" panose="020F0502020204030204" pitchFamily="34" charset="0"/>
                <a:ea typeface="Times New Roman" panose="02020603050405020304" pitchFamily="18" charset="0"/>
              </a:rPr>
              <a:t>Findings are consistent with new quantitative study from US showing that </a:t>
            </a:r>
            <a:r>
              <a:rPr lang="en-AU" b="1" dirty="0">
                <a:effectLst/>
                <a:latin typeface="Calibri" panose="020F0502020204030204" pitchFamily="34" charset="0"/>
                <a:ea typeface="Times New Roman" panose="02020603050405020304" pitchFamily="18" charset="0"/>
              </a:rPr>
              <a:t>semi-owners bond with the cats they care for is nearly identical to the bonds pet owners have with their cats </a:t>
            </a:r>
            <a:r>
              <a:rPr lang="en-AU" dirty="0">
                <a:effectLst/>
                <a:latin typeface="Calibri" panose="020F0502020204030204" pitchFamily="34" charset="0"/>
                <a:ea typeface="Times New Roman" panose="02020603050405020304" pitchFamily="18" charset="0"/>
              </a:rPr>
              <a:t>– </a:t>
            </a:r>
            <a:r>
              <a:rPr lang="en-US" b="1" i="1" dirty="0">
                <a:effectLst/>
                <a:latin typeface="Calibri" panose="020F0502020204030204" pitchFamily="34" charset="0"/>
                <a:ea typeface="Times New Roman" panose="02020603050405020304" pitchFamily="18" charset="0"/>
              </a:rPr>
              <a:t>A cat is a cat: attachment to community cats transcends ownership status J. </a:t>
            </a:r>
            <a:r>
              <a:rPr lang="en-US" b="1" i="1" dirty="0">
                <a:latin typeface="Calibri" panose="020F0502020204030204" pitchFamily="34" charset="0"/>
                <a:ea typeface="Times New Roman" panose="02020603050405020304" pitchFamily="18" charset="0"/>
              </a:rPr>
              <a:t>Shelter Med &amp; Com An Health</a:t>
            </a:r>
            <a:endParaRPr lang="en-AU" b="1" dirty="0">
              <a:latin typeface="Calibri" panose="020F0502020204030204" pitchFamily="34" charset="0"/>
              <a:ea typeface="DengXian" panose="02010600030101010101" pitchFamily="2" charset="-122"/>
            </a:endParaRPr>
          </a:p>
          <a:p>
            <a:pPr marL="857250" lvl="1" indent="-400050">
              <a:spcAft>
                <a:spcPts val="600"/>
              </a:spcAft>
              <a:buFont typeface="+mj-lt"/>
              <a:buAutoNum type="romanUcPeriod"/>
            </a:pPr>
            <a:r>
              <a:rPr lang="en-AU" dirty="0">
                <a:effectLst/>
                <a:latin typeface="Calibri" panose="020F0502020204030204" pitchFamily="34" charset="0"/>
                <a:ea typeface="Times New Roman" panose="02020603050405020304" pitchFamily="18" charset="0"/>
              </a:rPr>
              <a:t>Implications of this relationship </a:t>
            </a:r>
            <a:r>
              <a:rPr lang="en-AU" dirty="0" err="1">
                <a:effectLst/>
                <a:latin typeface="Calibri" panose="020F0502020204030204" pitchFamily="34" charset="0"/>
                <a:ea typeface="Times New Roman" panose="02020603050405020304" pitchFamily="18" charset="0"/>
              </a:rPr>
              <a:t>i</a:t>
            </a:r>
            <a:r>
              <a:rPr lang="en-AU" dirty="0">
                <a:effectLst/>
                <a:latin typeface="Calibri" panose="020F0502020204030204" pitchFamily="34" charset="0"/>
                <a:ea typeface="Times New Roman" panose="02020603050405020304" pitchFamily="18" charset="0"/>
              </a:rPr>
              <a:t>.  the potential for </a:t>
            </a:r>
            <a:r>
              <a:rPr lang="en-AU" b="1" dirty="0">
                <a:effectLst/>
                <a:latin typeface="Calibri" panose="020F0502020204030204" pitchFamily="34" charset="0"/>
                <a:ea typeface="Times New Roman" panose="02020603050405020304" pitchFamily="18" charset="0"/>
              </a:rPr>
              <a:t>inducing substantial psychological trauma </a:t>
            </a:r>
            <a:r>
              <a:rPr lang="en-AU" dirty="0">
                <a:effectLst/>
                <a:latin typeface="Calibri" panose="020F0502020204030204" pitchFamily="34" charset="0"/>
                <a:ea typeface="Times New Roman" panose="02020603050405020304" pitchFamily="18" charset="0"/>
              </a:rPr>
              <a:t>must be considered when deciding on course of action for managing problematic multi-cat situations, and ii.  </a:t>
            </a:r>
            <a:r>
              <a:rPr lang="en-AU" b="1" dirty="0">
                <a:effectLst/>
                <a:latin typeface="Calibri" panose="020F0502020204030204" pitchFamily="34" charset="0"/>
                <a:ea typeface="Times New Roman" panose="02020603050405020304" pitchFamily="18" charset="0"/>
              </a:rPr>
              <a:t>the potential for capitalising on this relationship </a:t>
            </a:r>
            <a:r>
              <a:rPr lang="en-AU" dirty="0">
                <a:effectLst/>
                <a:latin typeface="Calibri" panose="020F0502020204030204" pitchFamily="34" charset="0"/>
                <a:ea typeface="Times New Roman" panose="02020603050405020304" pitchFamily="18" charset="0"/>
              </a:rPr>
              <a:t>to manage the cats effectively utilizing a </a:t>
            </a:r>
            <a:r>
              <a:rPr lang="en-AU" b="1" dirty="0">
                <a:effectLst/>
                <a:latin typeface="Calibri" panose="020F0502020204030204" pitchFamily="34" charset="0"/>
                <a:ea typeface="Times New Roman" panose="02020603050405020304" pitchFamily="18" charset="0"/>
              </a:rPr>
              <a:t>One Welfare approach which optimizes the wellbeing of people, cats and the environment.</a:t>
            </a:r>
            <a:endParaRPr lang="en-AU" b="1" dirty="0">
              <a:latin typeface="Calibri" panose="020F0502020204030204" pitchFamily="34" charset="0"/>
              <a:ea typeface="DengXian" panose="02010600030101010101" pitchFamily="2" charset="-122"/>
            </a:endParaRPr>
          </a:p>
          <a:p>
            <a:pPr marL="857250" lvl="1" indent="-400050">
              <a:buFont typeface="+mj-lt"/>
              <a:buAutoNum type="romanUcPeriod"/>
            </a:pPr>
            <a:r>
              <a:rPr lang="en-AU" b="1" i="1" dirty="0">
                <a:latin typeface="Calibri" panose="020F0502020204030204" pitchFamily="34" charset="0"/>
                <a:ea typeface="Calibri" panose="020F0502020204030204" pitchFamily="34" charset="0"/>
              </a:rPr>
              <a:t>Characteristics of cat semi-owners </a:t>
            </a:r>
            <a:r>
              <a:rPr lang="en-AU" dirty="0">
                <a:latin typeface="Calibri" panose="020F0502020204030204" pitchFamily="34" charset="0"/>
                <a:ea typeface="Calibri" panose="020F0502020204030204" pitchFamily="34" charset="0"/>
              </a:rPr>
              <a:t> (Ma G, McLeod L, Zito S) from RSPCA NSW J </a:t>
            </a:r>
            <a:r>
              <a:rPr lang="en-AU" dirty="0" err="1">
                <a:latin typeface="Calibri" panose="020F0502020204030204" pitchFamily="34" charset="0"/>
                <a:ea typeface="Calibri" panose="020F0502020204030204" pitchFamily="34" charset="0"/>
              </a:rPr>
              <a:t>Fel</a:t>
            </a:r>
            <a:r>
              <a:rPr lang="en-AU" dirty="0">
                <a:latin typeface="Calibri" panose="020F0502020204030204" pitchFamily="34" charset="0"/>
                <a:ea typeface="Calibri" panose="020F0502020204030204" pitchFamily="34" charset="0"/>
              </a:rPr>
              <a:t> Med &amp; Surg.2023 Key findings are that </a:t>
            </a:r>
            <a:r>
              <a:rPr lang="en-AU" b="1" dirty="0">
                <a:latin typeface="Calibri" panose="020F0502020204030204" pitchFamily="34" charset="0"/>
                <a:ea typeface="Calibri" panose="020F0502020204030204" pitchFamily="34" charset="0"/>
              </a:rPr>
              <a:t>7% of respondents were cat semi-owners</a:t>
            </a:r>
            <a:r>
              <a:rPr lang="en-AU" dirty="0">
                <a:latin typeface="Calibri" panose="020F0502020204030204" pitchFamily="34" charset="0"/>
                <a:ea typeface="Calibri" panose="020F0502020204030204" pitchFamily="34" charset="0"/>
              </a:rPr>
              <a:t>, and they face multiple significant barriers, especially cost, to getting the cats they are caring for desexed and taking ownership.</a:t>
            </a:r>
          </a:p>
          <a:p>
            <a:pPr marL="857250" lvl="1" indent="-400050">
              <a:buFont typeface="+mj-lt"/>
              <a:buAutoNum type="romanUcPeriod"/>
            </a:pPr>
            <a:r>
              <a:rPr lang="en-US" b="1" i="1" dirty="0">
                <a:effectLst/>
                <a:latin typeface="Calibri" panose="020F0502020204030204" pitchFamily="34" charset="0"/>
                <a:ea typeface="Times New Roman" panose="02020603050405020304" pitchFamily="18" charset="0"/>
              </a:rPr>
              <a:t>Cat ownership, semi-ownership and preferences for stray cat management in an Australian community </a:t>
            </a:r>
            <a:r>
              <a:rPr lang="en-US" dirty="0">
                <a:latin typeface="Calibri" panose="020F0502020204030204" pitchFamily="34" charset="0"/>
                <a:ea typeface="Times New Roman" panose="02020603050405020304" pitchFamily="18" charset="0"/>
              </a:rPr>
              <a:t> is in advanced stage of preparation for publication. This quantitative study highlights </a:t>
            </a:r>
            <a:r>
              <a:rPr lang="en-US" b="1" dirty="0">
                <a:latin typeface="Calibri" panose="020F0502020204030204" pitchFamily="34" charset="0"/>
                <a:ea typeface="Times New Roman" panose="02020603050405020304" pitchFamily="18" charset="0"/>
              </a:rPr>
              <a:t>community support for desexing rather than culling for stray cat management</a:t>
            </a:r>
            <a:r>
              <a:rPr lang="en-US" dirty="0">
                <a:latin typeface="Calibri" panose="020F0502020204030204" pitchFamily="34" charset="0"/>
                <a:ea typeface="Times New Roman" panose="02020603050405020304" pitchFamily="18" charset="0"/>
              </a:rPr>
              <a:t>, and key messages that should be incorporated to maximize community support.</a:t>
            </a:r>
            <a:endParaRPr lang="en-AU" b="1" i="1" dirty="0"/>
          </a:p>
        </p:txBody>
      </p:sp>
    </p:spTree>
    <p:extLst>
      <p:ext uri="{BB962C8B-B14F-4D97-AF65-F5344CB8AC3E}">
        <p14:creationId xmlns:p14="http://schemas.microsoft.com/office/powerpoint/2010/main" val="186344009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7186BE7A-70BF-4046-75F1-E8DC9171D76E}"/>
              </a:ext>
            </a:extLst>
          </p:cNvPr>
          <p:cNvSpPr txBox="1"/>
          <p:nvPr/>
        </p:nvSpPr>
        <p:spPr>
          <a:xfrm>
            <a:off x="1219201" y="33294"/>
            <a:ext cx="9814560" cy="369332"/>
          </a:xfrm>
          <a:prstGeom prst="rect">
            <a:avLst/>
          </a:prstGeom>
          <a:noFill/>
        </p:spPr>
        <p:txBody>
          <a:bodyPr wrap="square" rtlCol="0">
            <a:spAutoFit/>
          </a:bodyPr>
          <a:lstStyle/>
          <a:p>
            <a:r>
              <a:rPr lang="en-GB" b="1" dirty="0">
                <a:solidFill>
                  <a:schemeClr val="bg2">
                    <a:lumMod val="25000"/>
                  </a:schemeClr>
                </a:solidFill>
              </a:rPr>
              <a:t>2023 Mid-Year Report: Community Cat Program / Ecology study - Camera Tracking of Cats and Wildlife </a:t>
            </a:r>
            <a:endParaRPr lang="en-AU" b="1" dirty="0">
              <a:solidFill>
                <a:schemeClr val="bg2">
                  <a:lumMod val="25000"/>
                </a:schemeClr>
              </a:solidFill>
            </a:endParaRPr>
          </a:p>
        </p:txBody>
      </p:sp>
      <p:cxnSp>
        <p:nvCxnSpPr>
          <p:cNvPr id="7" name="Straight Connector 6">
            <a:extLst>
              <a:ext uri="{FF2B5EF4-FFF2-40B4-BE49-F238E27FC236}">
                <a16:creationId xmlns:a16="http://schemas.microsoft.com/office/drawing/2014/main" id="{086AE276-BB5A-47D9-AB04-3B4A3FA21B6E}"/>
              </a:ext>
            </a:extLst>
          </p:cNvPr>
          <p:cNvCxnSpPr>
            <a:cxnSpLocks/>
          </p:cNvCxnSpPr>
          <p:nvPr/>
        </p:nvCxnSpPr>
        <p:spPr>
          <a:xfrm>
            <a:off x="538843" y="499961"/>
            <a:ext cx="11114314" cy="0"/>
          </a:xfrm>
          <a:prstGeom prst="line">
            <a:avLst/>
          </a:prstGeom>
          <a:ln>
            <a:solidFill>
              <a:schemeClr val="bg2">
                <a:lumMod val="25000"/>
              </a:schemeClr>
            </a:solidFill>
          </a:ln>
        </p:spPr>
        <p:style>
          <a:lnRef idx="3">
            <a:schemeClr val="dk1"/>
          </a:lnRef>
          <a:fillRef idx="0">
            <a:schemeClr val="dk1"/>
          </a:fillRef>
          <a:effectRef idx="2">
            <a:schemeClr val="dk1"/>
          </a:effectRef>
          <a:fontRef idx="minor">
            <a:schemeClr val="tx1"/>
          </a:fontRef>
        </p:style>
      </p:cxnSp>
      <p:graphicFrame>
        <p:nvGraphicFramePr>
          <p:cNvPr id="6" name="Table 5">
            <a:extLst>
              <a:ext uri="{FF2B5EF4-FFF2-40B4-BE49-F238E27FC236}">
                <a16:creationId xmlns:a16="http://schemas.microsoft.com/office/drawing/2014/main" id="{5E88303D-0183-0A84-84ED-AC2011E85725}"/>
              </a:ext>
            </a:extLst>
          </p:cNvPr>
          <p:cNvGraphicFramePr>
            <a:graphicFrameLocks noGrp="1"/>
          </p:cNvGraphicFramePr>
          <p:nvPr>
            <p:extLst>
              <p:ext uri="{D42A27DB-BD31-4B8C-83A1-F6EECF244321}">
                <p14:modId xmlns:p14="http://schemas.microsoft.com/office/powerpoint/2010/main" val="4034641333"/>
              </p:ext>
            </p:extLst>
          </p:nvPr>
        </p:nvGraphicFramePr>
        <p:xfrm>
          <a:off x="5080240" y="810978"/>
          <a:ext cx="6531431" cy="3771900"/>
        </p:xfrm>
        <a:graphic>
          <a:graphicData uri="http://schemas.openxmlformats.org/drawingml/2006/table">
            <a:tbl>
              <a:tblPr firstRow="1" firstCol="1" bandRow="1">
                <a:tableStyleId>{5C22544A-7EE6-4342-B048-85BDC9FD1C3A}</a:tableStyleId>
              </a:tblPr>
              <a:tblGrid>
                <a:gridCol w="588960">
                  <a:extLst>
                    <a:ext uri="{9D8B030D-6E8A-4147-A177-3AD203B41FA5}">
                      <a16:colId xmlns:a16="http://schemas.microsoft.com/office/drawing/2014/main" val="83598124"/>
                    </a:ext>
                  </a:extLst>
                </a:gridCol>
                <a:gridCol w="1000664">
                  <a:extLst>
                    <a:ext uri="{9D8B030D-6E8A-4147-A177-3AD203B41FA5}">
                      <a16:colId xmlns:a16="http://schemas.microsoft.com/office/drawing/2014/main" val="2217424084"/>
                    </a:ext>
                  </a:extLst>
                </a:gridCol>
                <a:gridCol w="1501831">
                  <a:extLst>
                    <a:ext uri="{9D8B030D-6E8A-4147-A177-3AD203B41FA5}">
                      <a16:colId xmlns:a16="http://schemas.microsoft.com/office/drawing/2014/main" val="2412699389"/>
                    </a:ext>
                  </a:extLst>
                </a:gridCol>
                <a:gridCol w="918689">
                  <a:extLst>
                    <a:ext uri="{9D8B030D-6E8A-4147-A177-3AD203B41FA5}">
                      <a16:colId xmlns:a16="http://schemas.microsoft.com/office/drawing/2014/main" val="1481256597"/>
                    </a:ext>
                  </a:extLst>
                </a:gridCol>
                <a:gridCol w="790747">
                  <a:extLst>
                    <a:ext uri="{9D8B030D-6E8A-4147-A177-3AD203B41FA5}">
                      <a16:colId xmlns:a16="http://schemas.microsoft.com/office/drawing/2014/main" val="3546087413"/>
                    </a:ext>
                  </a:extLst>
                </a:gridCol>
                <a:gridCol w="865270">
                  <a:extLst>
                    <a:ext uri="{9D8B030D-6E8A-4147-A177-3AD203B41FA5}">
                      <a16:colId xmlns:a16="http://schemas.microsoft.com/office/drawing/2014/main" val="3165649446"/>
                    </a:ext>
                  </a:extLst>
                </a:gridCol>
                <a:gridCol w="865270">
                  <a:extLst>
                    <a:ext uri="{9D8B030D-6E8A-4147-A177-3AD203B41FA5}">
                      <a16:colId xmlns:a16="http://schemas.microsoft.com/office/drawing/2014/main" val="3589731758"/>
                    </a:ext>
                  </a:extLst>
                </a:gridCol>
              </a:tblGrid>
              <a:tr h="0">
                <a:tc>
                  <a:txBody>
                    <a:bodyPr/>
                    <a:lstStyle/>
                    <a:p>
                      <a:pPr algn="ctr">
                        <a:lnSpc>
                          <a:spcPct val="107000"/>
                        </a:lnSpc>
                        <a:spcAft>
                          <a:spcPts val="800"/>
                        </a:spcAft>
                      </a:pPr>
                      <a:r>
                        <a:rPr lang="en-AU" sz="1100" dirty="0">
                          <a:effectLst/>
                        </a:rPr>
                        <a:t>Round</a:t>
                      </a:r>
                      <a:endParaRPr lang="en-AU"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mpd="sng">
                      <a:noFill/>
                    </a:lnL>
                    <a:lnR w="12700" cap="flat" cmpd="sng" algn="ctr">
                      <a:noFill/>
                      <a:prstDash val="solid"/>
                      <a:round/>
                      <a:headEnd type="none" w="med" len="med"/>
                      <a:tailEnd type="none" w="med" len="med"/>
                    </a:lnR>
                    <a:lnT w="12700" cmpd="sng">
                      <a:noFill/>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71C5CF"/>
                    </a:solidFill>
                  </a:tcPr>
                </a:tc>
                <a:tc>
                  <a:txBody>
                    <a:bodyPr/>
                    <a:lstStyle/>
                    <a:p>
                      <a:pPr algn="ctr">
                        <a:lnSpc>
                          <a:spcPct val="107000"/>
                        </a:lnSpc>
                        <a:spcAft>
                          <a:spcPts val="800"/>
                        </a:spcAft>
                      </a:pPr>
                      <a:r>
                        <a:rPr lang="en-AU" sz="1100" dirty="0">
                          <a:effectLst/>
                        </a:rPr>
                        <a:t>Deployed</a:t>
                      </a:r>
                      <a:endParaRPr lang="en-AU"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noFill/>
                      <a:prstDash val="solid"/>
                      <a:round/>
                      <a:headEnd type="none" w="med" len="med"/>
                      <a:tailEnd type="none" w="med" len="med"/>
                    </a:lnL>
                    <a:lnR w="12700" cmpd="sng">
                      <a:noFill/>
                    </a:lnR>
                    <a:lnT w="12700" cmpd="sng">
                      <a:noFill/>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71C5CF"/>
                    </a:solidFill>
                  </a:tcPr>
                </a:tc>
                <a:tc>
                  <a:txBody>
                    <a:bodyPr/>
                    <a:lstStyle/>
                    <a:p>
                      <a:pPr algn="ctr">
                        <a:lnSpc>
                          <a:spcPct val="107000"/>
                        </a:lnSpc>
                        <a:spcAft>
                          <a:spcPts val="800"/>
                        </a:spcAft>
                      </a:pPr>
                      <a:r>
                        <a:rPr lang="en-AU" sz="1100" dirty="0">
                          <a:effectLst/>
                        </a:rPr>
                        <a:t>Suburbs</a:t>
                      </a:r>
                      <a:endParaRPr lang="en-AU"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mpd="sng">
                      <a:noFill/>
                    </a:lnL>
                    <a:lnR w="12700" cmpd="sng">
                      <a:noFill/>
                    </a:lnR>
                    <a:lnT w="12700" cmpd="sng">
                      <a:noFill/>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71C5CF"/>
                    </a:solidFill>
                  </a:tcPr>
                </a:tc>
                <a:tc>
                  <a:txBody>
                    <a:bodyPr/>
                    <a:lstStyle/>
                    <a:p>
                      <a:pPr algn="ctr">
                        <a:lnSpc>
                          <a:spcPct val="107000"/>
                        </a:lnSpc>
                        <a:spcAft>
                          <a:spcPts val="800"/>
                        </a:spcAft>
                      </a:pPr>
                      <a:r>
                        <a:rPr lang="en-AU" sz="1100" dirty="0">
                          <a:effectLst/>
                        </a:rPr>
                        <a:t>Clean (hr) *</a:t>
                      </a:r>
                      <a:endParaRPr lang="en-AU"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mpd="sng">
                      <a:noFill/>
                    </a:lnL>
                    <a:lnR w="12700" cmpd="sng">
                      <a:noFill/>
                    </a:lnR>
                    <a:lnT w="12700" cmpd="sng">
                      <a:noFill/>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71C5CF"/>
                    </a:solidFill>
                  </a:tcPr>
                </a:tc>
                <a:tc>
                  <a:txBody>
                    <a:bodyPr/>
                    <a:lstStyle/>
                    <a:p>
                      <a:pPr algn="ctr">
                        <a:lnSpc>
                          <a:spcPct val="107000"/>
                        </a:lnSpc>
                        <a:spcAft>
                          <a:spcPts val="800"/>
                        </a:spcAft>
                      </a:pPr>
                      <a:r>
                        <a:rPr lang="en-AU" sz="1100" dirty="0">
                          <a:effectLst/>
                        </a:rPr>
                        <a:t>ID (hr) **</a:t>
                      </a:r>
                      <a:endParaRPr lang="en-AU"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mpd="sng">
                      <a:noFill/>
                    </a:lnL>
                    <a:lnR w="12700" cmpd="sng">
                      <a:noFill/>
                    </a:lnR>
                    <a:lnT w="12700" cmpd="sng">
                      <a:noFill/>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71C5CF"/>
                    </a:solidFill>
                  </a:tcPr>
                </a:tc>
                <a:tc>
                  <a:txBody>
                    <a:bodyPr/>
                    <a:lstStyle/>
                    <a:p>
                      <a:pPr algn="ctr">
                        <a:lnSpc>
                          <a:spcPct val="107000"/>
                        </a:lnSpc>
                        <a:spcAft>
                          <a:spcPts val="800"/>
                        </a:spcAft>
                      </a:pPr>
                      <a:r>
                        <a:rPr lang="en-AU" sz="1100" dirty="0">
                          <a:effectLst/>
                        </a:rPr>
                        <a:t>Total (hr)</a:t>
                      </a:r>
                      <a:endParaRPr lang="en-AU"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mpd="sng">
                      <a:noFill/>
                    </a:lnL>
                    <a:lnR w="12700" cmpd="sng">
                      <a:noFill/>
                    </a:lnR>
                    <a:lnT w="12700" cmpd="sng">
                      <a:noFill/>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71C5CF"/>
                    </a:solidFill>
                  </a:tcPr>
                </a:tc>
                <a:tc>
                  <a:txBody>
                    <a:bodyPr/>
                    <a:lstStyle/>
                    <a:p>
                      <a:pPr algn="ctr">
                        <a:lnSpc>
                          <a:spcPct val="107000"/>
                        </a:lnSpc>
                        <a:spcAft>
                          <a:spcPts val="800"/>
                        </a:spcAft>
                      </a:pPr>
                      <a:r>
                        <a:rPr lang="en-AU" sz="1100" dirty="0">
                          <a:effectLst/>
                        </a:rPr>
                        <a:t>Weeks ***</a:t>
                      </a:r>
                      <a:endParaRPr lang="en-AU"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lnL w="12700" cmpd="sng">
                      <a:noFill/>
                    </a:lnL>
                    <a:lnR w="12700" cmpd="sng">
                      <a:noFill/>
                    </a:lnR>
                    <a:lnT w="12700" cmpd="sng">
                      <a:noFill/>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71C5CF"/>
                    </a:solidFill>
                  </a:tcPr>
                </a:tc>
                <a:extLst>
                  <a:ext uri="{0D108BD9-81ED-4DB2-BD59-A6C34878D82A}">
                    <a16:rowId xmlns:a16="http://schemas.microsoft.com/office/drawing/2014/main" val="2729134490"/>
                  </a:ext>
                </a:extLst>
              </a:tr>
              <a:tr h="0">
                <a:tc rowSpan="3">
                  <a:txBody>
                    <a:bodyPr/>
                    <a:lstStyle/>
                    <a:p>
                      <a:pPr algn="ctr">
                        <a:lnSpc>
                          <a:spcPct val="107000"/>
                        </a:lnSpc>
                        <a:spcAft>
                          <a:spcPts val="800"/>
                        </a:spcAft>
                      </a:pPr>
                      <a:r>
                        <a:rPr lang="en-AU" sz="1100" dirty="0">
                          <a:effectLst/>
                        </a:rPr>
                        <a:t>1</a:t>
                      </a:r>
                      <a:endParaRPr lang="en-AU"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mpd="sng">
                      <a:noFill/>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71C5CF"/>
                    </a:solidFill>
                  </a:tcPr>
                </a:tc>
                <a:tc rowSpan="3">
                  <a:txBody>
                    <a:bodyPr/>
                    <a:lstStyle/>
                    <a:p>
                      <a:pPr algn="ctr">
                        <a:lnSpc>
                          <a:spcPct val="107000"/>
                        </a:lnSpc>
                        <a:spcAft>
                          <a:spcPts val="800"/>
                        </a:spcAft>
                      </a:pPr>
                      <a:r>
                        <a:rPr lang="en-AU" sz="1100" dirty="0">
                          <a:effectLst/>
                        </a:rPr>
                        <a:t>Jun – Sep </a:t>
                      </a:r>
                      <a:br>
                        <a:rPr lang="en-AU" sz="1100" dirty="0">
                          <a:effectLst/>
                        </a:rPr>
                      </a:br>
                      <a:r>
                        <a:rPr lang="en-AU" sz="1100" dirty="0">
                          <a:effectLst/>
                        </a:rPr>
                        <a:t>2020</a:t>
                      </a:r>
                      <a:endParaRPr lang="en-AU"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noFill/>
                      <a:prstDash val="solid"/>
                      <a:round/>
                      <a:headEnd type="none" w="med" len="med"/>
                      <a:tailEnd type="none" w="med" len="med"/>
                    </a:lnL>
                    <a:lnT w="12700" cap="flat" cmpd="sng" algn="ctr">
                      <a:no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noFill/>
                  </a:tcPr>
                </a:tc>
                <a:tc>
                  <a:txBody>
                    <a:bodyPr/>
                    <a:lstStyle/>
                    <a:p>
                      <a:pPr algn="ctr">
                        <a:lnSpc>
                          <a:spcPct val="107000"/>
                        </a:lnSpc>
                        <a:spcAft>
                          <a:spcPts val="800"/>
                        </a:spcAft>
                      </a:pPr>
                      <a:r>
                        <a:rPr lang="en-AU" sz="1100" dirty="0">
                          <a:effectLst/>
                        </a:rPr>
                        <a:t>Rosewood</a:t>
                      </a:r>
                      <a:endParaRPr lang="en-AU"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T w="12700" cap="flat" cmpd="sng" algn="ctr">
                      <a:noFill/>
                      <a:prstDash val="solid"/>
                      <a:round/>
                      <a:headEnd type="none" w="med" len="med"/>
                      <a:tailEnd type="none" w="med" len="med"/>
                    </a:lnT>
                    <a:noFill/>
                  </a:tcPr>
                </a:tc>
                <a:tc>
                  <a:txBody>
                    <a:bodyPr/>
                    <a:lstStyle/>
                    <a:p>
                      <a:pPr algn="ctr">
                        <a:lnSpc>
                          <a:spcPct val="107000"/>
                        </a:lnSpc>
                        <a:spcAft>
                          <a:spcPts val="800"/>
                        </a:spcAft>
                      </a:pPr>
                      <a:r>
                        <a:rPr lang="en-AU" sz="1100" dirty="0">
                          <a:effectLst/>
                        </a:rPr>
                        <a:t>12</a:t>
                      </a:r>
                      <a:endParaRPr lang="en-AU"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T w="12700" cap="flat" cmpd="sng" algn="ctr">
                      <a:noFill/>
                      <a:prstDash val="solid"/>
                      <a:round/>
                      <a:headEnd type="none" w="med" len="med"/>
                      <a:tailEnd type="none" w="med" len="med"/>
                    </a:lnT>
                    <a:noFill/>
                  </a:tcPr>
                </a:tc>
                <a:tc>
                  <a:txBody>
                    <a:bodyPr/>
                    <a:lstStyle/>
                    <a:p>
                      <a:pPr algn="ctr">
                        <a:lnSpc>
                          <a:spcPct val="107000"/>
                        </a:lnSpc>
                        <a:spcAft>
                          <a:spcPts val="800"/>
                        </a:spcAft>
                      </a:pPr>
                      <a:r>
                        <a:rPr lang="en-AU" sz="1100" dirty="0">
                          <a:effectLst/>
                        </a:rPr>
                        <a:t>137</a:t>
                      </a:r>
                      <a:endParaRPr lang="en-AU"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T w="12700" cap="flat" cmpd="sng" algn="ctr">
                      <a:noFill/>
                      <a:prstDash val="solid"/>
                      <a:round/>
                      <a:headEnd type="none" w="med" len="med"/>
                      <a:tailEnd type="none" w="med" len="med"/>
                    </a:lnT>
                    <a:noFill/>
                  </a:tcPr>
                </a:tc>
                <a:tc>
                  <a:txBody>
                    <a:bodyPr/>
                    <a:lstStyle/>
                    <a:p>
                      <a:pPr algn="ctr">
                        <a:lnSpc>
                          <a:spcPct val="107000"/>
                        </a:lnSpc>
                        <a:spcAft>
                          <a:spcPts val="800"/>
                        </a:spcAft>
                      </a:pPr>
                      <a:r>
                        <a:rPr lang="en-AU" sz="1100" dirty="0">
                          <a:effectLst/>
                        </a:rPr>
                        <a:t>149</a:t>
                      </a:r>
                      <a:endParaRPr lang="en-AU"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T w="12700" cap="flat" cmpd="sng" algn="ctr">
                      <a:noFill/>
                      <a:prstDash val="solid"/>
                      <a:round/>
                      <a:headEnd type="none" w="med" len="med"/>
                      <a:tailEnd type="none" w="med" len="med"/>
                    </a:lnT>
                    <a:noFill/>
                  </a:tcPr>
                </a:tc>
                <a:tc>
                  <a:txBody>
                    <a:bodyPr/>
                    <a:lstStyle/>
                    <a:p>
                      <a:pPr algn="ctr">
                        <a:lnSpc>
                          <a:spcPct val="107000"/>
                        </a:lnSpc>
                        <a:spcAft>
                          <a:spcPts val="800"/>
                        </a:spcAft>
                      </a:pPr>
                      <a:r>
                        <a:rPr lang="en-AU" sz="1100" dirty="0">
                          <a:effectLst/>
                          <a:latin typeface="Calibri" panose="020F0502020204030204" pitchFamily="34" charset="0"/>
                          <a:ea typeface="Calibri" panose="020F0502020204030204" pitchFamily="34" charset="0"/>
                          <a:cs typeface="Times New Roman" panose="02020603050405020304" pitchFamily="18" charset="0"/>
                        </a:rPr>
                        <a:t>30</a:t>
                      </a:r>
                    </a:p>
                  </a:txBody>
                  <a:tcPr marL="68580" marR="68580" marT="0" marB="0" anchor="ctr">
                    <a:lnT w="12700" cap="flat" cmpd="sng" algn="ctr">
                      <a:noFill/>
                      <a:prstDash val="solid"/>
                      <a:round/>
                      <a:headEnd type="none" w="med" len="med"/>
                      <a:tailEnd type="none" w="med" len="med"/>
                    </a:lnT>
                    <a:noFill/>
                  </a:tcPr>
                </a:tc>
                <a:extLst>
                  <a:ext uri="{0D108BD9-81ED-4DB2-BD59-A6C34878D82A}">
                    <a16:rowId xmlns:a16="http://schemas.microsoft.com/office/drawing/2014/main" val="3214319057"/>
                  </a:ext>
                </a:extLst>
              </a:tr>
              <a:tr h="0">
                <a:tc vMerge="1">
                  <a:txBody>
                    <a:bodyPr/>
                    <a:lstStyle/>
                    <a:p>
                      <a:endParaRPr lang="en-AU"/>
                    </a:p>
                  </a:txBody>
                  <a:tcPr/>
                </a:tc>
                <a:tc vMerge="1">
                  <a:txBody>
                    <a:bodyPr/>
                    <a:lstStyle/>
                    <a:p>
                      <a:endParaRPr lang="en-AU"/>
                    </a:p>
                  </a:txBody>
                  <a:tcPr/>
                </a:tc>
                <a:tc>
                  <a:txBody>
                    <a:bodyPr/>
                    <a:lstStyle/>
                    <a:p>
                      <a:pPr algn="ctr">
                        <a:lnSpc>
                          <a:spcPct val="107000"/>
                        </a:lnSpc>
                        <a:spcAft>
                          <a:spcPts val="800"/>
                        </a:spcAft>
                      </a:pPr>
                      <a:r>
                        <a:rPr lang="en-AU" sz="1100" dirty="0">
                          <a:effectLst/>
                        </a:rPr>
                        <a:t>Goodna</a:t>
                      </a:r>
                      <a:endParaRPr lang="en-AU"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oFill/>
                  </a:tcPr>
                </a:tc>
                <a:tc>
                  <a:txBody>
                    <a:bodyPr/>
                    <a:lstStyle/>
                    <a:p>
                      <a:pPr algn="ctr">
                        <a:lnSpc>
                          <a:spcPct val="107000"/>
                        </a:lnSpc>
                        <a:spcAft>
                          <a:spcPts val="800"/>
                        </a:spcAft>
                      </a:pPr>
                      <a:r>
                        <a:rPr lang="en-AU" sz="1100" dirty="0">
                          <a:effectLst/>
                        </a:rPr>
                        <a:t>-</a:t>
                      </a:r>
                      <a:endParaRPr lang="en-AU"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noFill/>
                  </a:tcPr>
                </a:tc>
                <a:tc>
                  <a:txBody>
                    <a:bodyPr/>
                    <a:lstStyle/>
                    <a:p>
                      <a:pPr algn="ctr">
                        <a:lnSpc>
                          <a:spcPct val="107000"/>
                        </a:lnSpc>
                        <a:spcAft>
                          <a:spcPts val="800"/>
                        </a:spcAft>
                      </a:pPr>
                      <a:r>
                        <a:rPr lang="en-AU" sz="1100" dirty="0">
                          <a:effectLst/>
                        </a:rPr>
                        <a:t>-</a:t>
                      </a:r>
                      <a:endParaRPr lang="en-AU"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noFill/>
                  </a:tcPr>
                </a:tc>
                <a:tc>
                  <a:txBody>
                    <a:bodyPr/>
                    <a:lstStyle/>
                    <a:p>
                      <a:pPr algn="ctr">
                        <a:lnSpc>
                          <a:spcPct val="107000"/>
                        </a:lnSpc>
                        <a:spcAft>
                          <a:spcPts val="800"/>
                        </a:spcAft>
                      </a:pPr>
                      <a:r>
                        <a:rPr lang="en-AU" sz="1100" dirty="0">
                          <a:effectLst/>
                        </a:rPr>
                        <a:t>-</a:t>
                      </a:r>
                      <a:endParaRPr lang="en-AU"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noFill/>
                  </a:tcPr>
                </a:tc>
                <a:tc>
                  <a:txBody>
                    <a:bodyPr/>
                    <a:lstStyle/>
                    <a:p>
                      <a:pPr algn="ctr">
                        <a:lnSpc>
                          <a:spcPct val="107000"/>
                        </a:lnSpc>
                        <a:spcAft>
                          <a:spcPts val="800"/>
                        </a:spcAft>
                      </a:pPr>
                      <a:r>
                        <a:rPr lang="en-AU" sz="1100" dirty="0">
                          <a:effectLst/>
                        </a:rPr>
                        <a:t>-</a:t>
                      </a:r>
                      <a:endParaRPr lang="en-AU"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noFill/>
                  </a:tcPr>
                </a:tc>
                <a:extLst>
                  <a:ext uri="{0D108BD9-81ED-4DB2-BD59-A6C34878D82A}">
                    <a16:rowId xmlns:a16="http://schemas.microsoft.com/office/drawing/2014/main" val="984983323"/>
                  </a:ext>
                </a:extLst>
              </a:tr>
              <a:tr h="0">
                <a:tc vMerge="1">
                  <a:txBody>
                    <a:bodyPr/>
                    <a:lstStyle/>
                    <a:p>
                      <a:endParaRPr lang="en-AU"/>
                    </a:p>
                  </a:txBody>
                  <a:tcPr/>
                </a:tc>
                <a:tc vMerge="1">
                  <a:txBody>
                    <a:bodyPr/>
                    <a:lstStyle/>
                    <a:p>
                      <a:endParaRPr lang="en-AU"/>
                    </a:p>
                  </a:txBody>
                  <a:tcPr/>
                </a:tc>
                <a:tc>
                  <a:txBody>
                    <a:bodyPr/>
                    <a:lstStyle/>
                    <a:p>
                      <a:pPr algn="ctr">
                        <a:lnSpc>
                          <a:spcPct val="107000"/>
                        </a:lnSpc>
                        <a:spcAft>
                          <a:spcPts val="800"/>
                        </a:spcAft>
                      </a:pPr>
                      <a:r>
                        <a:rPr lang="en-AU" sz="1100" dirty="0">
                          <a:effectLst/>
                        </a:rPr>
                        <a:t>Redbank Plains</a:t>
                      </a:r>
                      <a:endParaRPr lang="en-AU"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B w="12700" cap="flat" cmpd="sng" algn="ctr">
                      <a:solidFill>
                        <a:schemeClr val="bg1">
                          <a:lumMod val="65000"/>
                        </a:schemeClr>
                      </a:solidFill>
                      <a:prstDash val="solid"/>
                      <a:round/>
                      <a:headEnd type="none" w="med" len="med"/>
                      <a:tailEnd type="none" w="med" len="med"/>
                    </a:lnB>
                    <a:noFill/>
                  </a:tcPr>
                </a:tc>
                <a:tc>
                  <a:txBody>
                    <a:bodyPr/>
                    <a:lstStyle/>
                    <a:p>
                      <a:pPr algn="ctr">
                        <a:lnSpc>
                          <a:spcPct val="107000"/>
                        </a:lnSpc>
                        <a:spcAft>
                          <a:spcPts val="800"/>
                        </a:spcAft>
                      </a:pPr>
                      <a:r>
                        <a:rPr lang="en-AU" sz="1100" dirty="0">
                          <a:effectLst/>
                          <a:latin typeface="Calibri" panose="020F0502020204030204" pitchFamily="34" charset="0"/>
                          <a:ea typeface="Calibri" panose="020F0502020204030204" pitchFamily="34" charset="0"/>
                          <a:cs typeface="Times New Roman" panose="02020603050405020304" pitchFamily="18" charset="0"/>
                        </a:rPr>
                        <a:t>9</a:t>
                      </a:r>
                    </a:p>
                  </a:txBody>
                  <a:tcPr marL="68580" marR="68580" marT="0" marB="0" anchor="ctr">
                    <a:lnB w="12700" cap="flat" cmpd="sng" algn="ctr">
                      <a:solidFill>
                        <a:schemeClr val="bg1">
                          <a:lumMod val="65000"/>
                        </a:schemeClr>
                      </a:solidFill>
                      <a:prstDash val="solid"/>
                      <a:round/>
                      <a:headEnd type="none" w="med" len="med"/>
                      <a:tailEnd type="none" w="med" len="med"/>
                    </a:lnB>
                    <a:noFill/>
                  </a:tcPr>
                </a:tc>
                <a:tc>
                  <a:txBody>
                    <a:bodyPr/>
                    <a:lstStyle/>
                    <a:p>
                      <a:pPr algn="ctr">
                        <a:lnSpc>
                          <a:spcPct val="107000"/>
                        </a:lnSpc>
                        <a:spcAft>
                          <a:spcPts val="800"/>
                        </a:spcAft>
                      </a:pPr>
                      <a:r>
                        <a:rPr lang="en-AU" sz="1100" dirty="0">
                          <a:effectLst/>
                        </a:rPr>
                        <a:t>101</a:t>
                      </a:r>
                      <a:endParaRPr lang="en-AU"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B w="12700" cap="flat" cmpd="sng" algn="ctr">
                      <a:solidFill>
                        <a:schemeClr val="bg1">
                          <a:lumMod val="65000"/>
                        </a:schemeClr>
                      </a:solidFill>
                      <a:prstDash val="solid"/>
                      <a:round/>
                      <a:headEnd type="none" w="med" len="med"/>
                      <a:tailEnd type="none" w="med" len="med"/>
                    </a:lnB>
                    <a:noFill/>
                  </a:tcPr>
                </a:tc>
                <a:tc>
                  <a:txBody>
                    <a:bodyPr/>
                    <a:lstStyle/>
                    <a:p>
                      <a:pPr algn="ctr">
                        <a:lnSpc>
                          <a:spcPct val="107000"/>
                        </a:lnSpc>
                        <a:spcAft>
                          <a:spcPts val="800"/>
                        </a:spcAft>
                      </a:pPr>
                      <a:r>
                        <a:rPr lang="en-AU" sz="1100" dirty="0">
                          <a:effectLst/>
                        </a:rPr>
                        <a:t>110</a:t>
                      </a:r>
                      <a:endParaRPr lang="en-AU"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B w="12700" cap="flat" cmpd="sng" algn="ctr">
                      <a:solidFill>
                        <a:schemeClr val="bg1">
                          <a:lumMod val="65000"/>
                        </a:schemeClr>
                      </a:solidFill>
                      <a:prstDash val="solid"/>
                      <a:round/>
                      <a:headEnd type="none" w="med" len="med"/>
                      <a:tailEnd type="none" w="med" len="med"/>
                    </a:lnB>
                    <a:noFill/>
                  </a:tcPr>
                </a:tc>
                <a:tc>
                  <a:txBody>
                    <a:bodyPr/>
                    <a:lstStyle/>
                    <a:p>
                      <a:pPr algn="ctr">
                        <a:lnSpc>
                          <a:spcPct val="107000"/>
                        </a:lnSpc>
                        <a:spcAft>
                          <a:spcPts val="800"/>
                        </a:spcAft>
                      </a:pPr>
                      <a:r>
                        <a:rPr lang="en-AU" sz="1100" dirty="0">
                          <a:effectLst/>
                        </a:rPr>
                        <a:t>22</a:t>
                      </a:r>
                      <a:endParaRPr lang="en-AU"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B w="12700" cap="flat" cmpd="sng" algn="ctr">
                      <a:solidFill>
                        <a:schemeClr val="bg1">
                          <a:lumMod val="65000"/>
                        </a:schemeClr>
                      </a:solidFill>
                      <a:prstDash val="solid"/>
                      <a:round/>
                      <a:headEnd type="none" w="med" len="med"/>
                      <a:tailEnd type="none" w="med" len="med"/>
                    </a:lnB>
                    <a:noFill/>
                  </a:tcPr>
                </a:tc>
                <a:extLst>
                  <a:ext uri="{0D108BD9-81ED-4DB2-BD59-A6C34878D82A}">
                    <a16:rowId xmlns:a16="http://schemas.microsoft.com/office/drawing/2014/main" val="1833440738"/>
                  </a:ext>
                </a:extLst>
              </a:tr>
              <a:tr h="0">
                <a:tc rowSpan="3">
                  <a:txBody>
                    <a:bodyPr/>
                    <a:lstStyle/>
                    <a:p>
                      <a:pPr algn="ctr">
                        <a:lnSpc>
                          <a:spcPct val="107000"/>
                        </a:lnSpc>
                        <a:spcAft>
                          <a:spcPts val="800"/>
                        </a:spcAft>
                      </a:pPr>
                      <a:r>
                        <a:rPr lang="en-AU" sz="1100" dirty="0">
                          <a:effectLst/>
                        </a:rPr>
                        <a:t>2</a:t>
                      </a:r>
                      <a:endParaRPr lang="en-AU"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mpd="sng">
                      <a:noFill/>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71C5CF"/>
                    </a:solidFill>
                  </a:tcPr>
                </a:tc>
                <a:tc rowSpan="3">
                  <a:txBody>
                    <a:bodyPr/>
                    <a:lstStyle/>
                    <a:p>
                      <a:pPr algn="ctr">
                        <a:lnSpc>
                          <a:spcPct val="107000"/>
                        </a:lnSpc>
                        <a:spcAft>
                          <a:spcPts val="800"/>
                        </a:spcAft>
                      </a:pPr>
                      <a:r>
                        <a:rPr lang="en-AU" sz="1100" dirty="0">
                          <a:effectLst/>
                        </a:rPr>
                        <a:t>Dec 2020 – Apr 2021</a:t>
                      </a:r>
                      <a:endParaRPr lang="en-AU"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noFill/>
                      <a:prstDash val="solid"/>
                      <a:round/>
                      <a:headEnd type="none" w="med" len="med"/>
                      <a:tailEnd type="none" w="med" len="med"/>
                    </a:lnL>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noFill/>
                  </a:tcPr>
                </a:tc>
                <a:tc>
                  <a:txBody>
                    <a:bodyPr/>
                    <a:lstStyle/>
                    <a:p>
                      <a:pPr algn="ctr">
                        <a:lnSpc>
                          <a:spcPct val="107000"/>
                        </a:lnSpc>
                        <a:spcAft>
                          <a:spcPts val="800"/>
                        </a:spcAft>
                      </a:pPr>
                      <a:r>
                        <a:rPr lang="en-AU" sz="1100">
                          <a:effectLst/>
                        </a:rPr>
                        <a:t>Rosewood</a:t>
                      </a:r>
                      <a:endParaRPr lang="en-AU"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T w="12700" cap="flat" cmpd="sng" algn="ctr">
                      <a:solidFill>
                        <a:schemeClr val="bg1">
                          <a:lumMod val="65000"/>
                        </a:schemeClr>
                      </a:solidFill>
                      <a:prstDash val="solid"/>
                      <a:round/>
                      <a:headEnd type="none" w="med" len="med"/>
                      <a:tailEnd type="none" w="med" len="med"/>
                    </a:lnT>
                    <a:noFill/>
                  </a:tcPr>
                </a:tc>
                <a:tc>
                  <a:txBody>
                    <a:bodyPr/>
                    <a:lstStyle/>
                    <a:p>
                      <a:pPr algn="ctr">
                        <a:lnSpc>
                          <a:spcPct val="107000"/>
                        </a:lnSpc>
                        <a:spcAft>
                          <a:spcPts val="800"/>
                        </a:spcAft>
                      </a:pPr>
                      <a:r>
                        <a:rPr lang="en-AU" sz="1100" dirty="0">
                          <a:effectLst/>
                        </a:rPr>
                        <a:t>18</a:t>
                      </a:r>
                      <a:endParaRPr lang="en-AU"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T w="12700" cap="flat" cmpd="sng" algn="ctr">
                      <a:solidFill>
                        <a:schemeClr val="bg1">
                          <a:lumMod val="65000"/>
                        </a:schemeClr>
                      </a:solidFill>
                      <a:prstDash val="solid"/>
                      <a:round/>
                      <a:headEnd type="none" w="med" len="med"/>
                      <a:tailEnd type="none" w="med" len="med"/>
                    </a:lnT>
                    <a:noFill/>
                  </a:tcPr>
                </a:tc>
                <a:tc>
                  <a:txBody>
                    <a:bodyPr/>
                    <a:lstStyle/>
                    <a:p>
                      <a:pPr algn="ctr">
                        <a:lnSpc>
                          <a:spcPct val="107000"/>
                        </a:lnSpc>
                        <a:spcAft>
                          <a:spcPts val="800"/>
                        </a:spcAft>
                      </a:pPr>
                      <a:r>
                        <a:rPr lang="en-AU" sz="1100" dirty="0">
                          <a:effectLst/>
                        </a:rPr>
                        <a:t>200</a:t>
                      </a:r>
                      <a:endParaRPr lang="en-AU"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T w="12700" cap="flat" cmpd="sng" algn="ctr">
                      <a:solidFill>
                        <a:schemeClr val="bg1">
                          <a:lumMod val="65000"/>
                        </a:schemeClr>
                      </a:solidFill>
                      <a:prstDash val="solid"/>
                      <a:round/>
                      <a:headEnd type="none" w="med" len="med"/>
                      <a:tailEnd type="none" w="med" len="med"/>
                    </a:lnT>
                    <a:noFill/>
                  </a:tcPr>
                </a:tc>
                <a:tc>
                  <a:txBody>
                    <a:bodyPr/>
                    <a:lstStyle/>
                    <a:p>
                      <a:pPr algn="ctr">
                        <a:lnSpc>
                          <a:spcPct val="107000"/>
                        </a:lnSpc>
                        <a:spcAft>
                          <a:spcPts val="800"/>
                        </a:spcAft>
                      </a:pPr>
                      <a:r>
                        <a:rPr lang="en-AU" sz="1100" dirty="0">
                          <a:effectLst/>
                        </a:rPr>
                        <a:t>218</a:t>
                      </a:r>
                      <a:endParaRPr lang="en-AU"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T w="12700" cap="flat" cmpd="sng" algn="ctr">
                      <a:solidFill>
                        <a:schemeClr val="bg1">
                          <a:lumMod val="65000"/>
                        </a:schemeClr>
                      </a:solidFill>
                      <a:prstDash val="solid"/>
                      <a:round/>
                      <a:headEnd type="none" w="med" len="med"/>
                      <a:tailEnd type="none" w="med" len="med"/>
                    </a:lnT>
                    <a:noFill/>
                  </a:tcPr>
                </a:tc>
                <a:tc>
                  <a:txBody>
                    <a:bodyPr/>
                    <a:lstStyle/>
                    <a:p>
                      <a:pPr algn="ctr">
                        <a:lnSpc>
                          <a:spcPct val="107000"/>
                        </a:lnSpc>
                        <a:spcAft>
                          <a:spcPts val="800"/>
                        </a:spcAft>
                      </a:pPr>
                      <a:r>
                        <a:rPr lang="en-AU" sz="1100" dirty="0">
                          <a:effectLst/>
                          <a:latin typeface="Calibri" panose="020F0502020204030204" pitchFamily="34" charset="0"/>
                          <a:ea typeface="Calibri" panose="020F0502020204030204" pitchFamily="34" charset="0"/>
                          <a:cs typeface="Times New Roman" panose="02020603050405020304" pitchFamily="18" charset="0"/>
                        </a:rPr>
                        <a:t>43</a:t>
                      </a:r>
                    </a:p>
                  </a:txBody>
                  <a:tcPr marL="68580" marR="68580" marT="0" marB="0" anchor="ctr">
                    <a:lnT w="12700" cap="flat" cmpd="sng" algn="ctr">
                      <a:solidFill>
                        <a:schemeClr val="bg1">
                          <a:lumMod val="65000"/>
                        </a:schemeClr>
                      </a:solidFill>
                      <a:prstDash val="solid"/>
                      <a:round/>
                      <a:headEnd type="none" w="med" len="med"/>
                      <a:tailEnd type="none" w="med" len="med"/>
                    </a:lnT>
                    <a:noFill/>
                  </a:tcPr>
                </a:tc>
                <a:extLst>
                  <a:ext uri="{0D108BD9-81ED-4DB2-BD59-A6C34878D82A}">
                    <a16:rowId xmlns:a16="http://schemas.microsoft.com/office/drawing/2014/main" val="471917429"/>
                  </a:ext>
                </a:extLst>
              </a:tr>
              <a:tr h="0">
                <a:tc vMerge="1">
                  <a:txBody>
                    <a:bodyPr/>
                    <a:lstStyle/>
                    <a:p>
                      <a:endParaRPr lang="en-AU"/>
                    </a:p>
                  </a:txBody>
                  <a:tcPr/>
                </a:tc>
                <a:tc vMerge="1">
                  <a:txBody>
                    <a:bodyPr/>
                    <a:lstStyle/>
                    <a:p>
                      <a:endParaRPr lang="en-AU"/>
                    </a:p>
                  </a:txBody>
                  <a:tcPr/>
                </a:tc>
                <a:tc>
                  <a:txBody>
                    <a:bodyPr/>
                    <a:lstStyle/>
                    <a:p>
                      <a:pPr algn="ctr">
                        <a:lnSpc>
                          <a:spcPct val="107000"/>
                        </a:lnSpc>
                        <a:spcAft>
                          <a:spcPts val="800"/>
                        </a:spcAft>
                      </a:pPr>
                      <a:r>
                        <a:rPr lang="en-AU" sz="1100">
                          <a:effectLst/>
                        </a:rPr>
                        <a:t>Goodna</a:t>
                      </a:r>
                      <a:endParaRPr lang="en-AU"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oFill/>
                  </a:tcPr>
                </a:tc>
                <a:tc>
                  <a:txBody>
                    <a:bodyPr/>
                    <a:lstStyle/>
                    <a:p>
                      <a:pPr algn="ctr">
                        <a:lnSpc>
                          <a:spcPct val="107000"/>
                        </a:lnSpc>
                        <a:spcAft>
                          <a:spcPts val="800"/>
                        </a:spcAft>
                      </a:pPr>
                      <a:r>
                        <a:rPr lang="en-AU" sz="1100" dirty="0">
                          <a:effectLst/>
                          <a:latin typeface="Calibri" panose="020F0502020204030204" pitchFamily="34" charset="0"/>
                          <a:ea typeface="Calibri" panose="020F0502020204030204" pitchFamily="34" charset="0"/>
                          <a:cs typeface="Times New Roman" panose="02020603050405020304" pitchFamily="18" charset="0"/>
                        </a:rPr>
                        <a:t>7</a:t>
                      </a:r>
                    </a:p>
                  </a:txBody>
                  <a:tcPr marL="68580" marR="68580" marT="0" marB="0" anchor="ctr">
                    <a:noFill/>
                  </a:tcPr>
                </a:tc>
                <a:tc>
                  <a:txBody>
                    <a:bodyPr/>
                    <a:lstStyle/>
                    <a:p>
                      <a:pPr algn="ctr">
                        <a:lnSpc>
                          <a:spcPct val="107000"/>
                        </a:lnSpc>
                        <a:spcAft>
                          <a:spcPts val="800"/>
                        </a:spcAft>
                      </a:pPr>
                      <a:r>
                        <a:rPr lang="en-AU" sz="1100" dirty="0">
                          <a:effectLst/>
                        </a:rPr>
                        <a:t>78</a:t>
                      </a:r>
                      <a:endParaRPr lang="en-AU"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noFill/>
                  </a:tcPr>
                </a:tc>
                <a:tc>
                  <a:txBody>
                    <a:bodyPr/>
                    <a:lstStyle/>
                    <a:p>
                      <a:pPr algn="ctr">
                        <a:lnSpc>
                          <a:spcPct val="107000"/>
                        </a:lnSpc>
                        <a:spcAft>
                          <a:spcPts val="800"/>
                        </a:spcAft>
                      </a:pPr>
                      <a:r>
                        <a:rPr lang="en-AU" sz="1100" dirty="0">
                          <a:effectLst/>
                        </a:rPr>
                        <a:t>86</a:t>
                      </a:r>
                      <a:endParaRPr lang="en-AU"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noFill/>
                  </a:tcPr>
                </a:tc>
                <a:tc>
                  <a:txBody>
                    <a:bodyPr/>
                    <a:lstStyle/>
                    <a:p>
                      <a:pPr algn="ctr">
                        <a:lnSpc>
                          <a:spcPct val="107000"/>
                        </a:lnSpc>
                        <a:spcAft>
                          <a:spcPts val="800"/>
                        </a:spcAft>
                      </a:pPr>
                      <a:r>
                        <a:rPr lang="en-AU" sz="1100" dirty="0">
                          <a:effectLst/>
                          <a:latin typeface="Calibri" panose="020F0502020204030204" pitchFamily="34" charset="0"/>
                          <a:ea typeface="Calibri" panose="020F0502020204030204" pitchFamily="34" charset="0"/>
                          <a:cs typeface="Times New Roman" panose="02020603050405020304" pitchFamily="18" charset="0"/>
                        </a:rPr>
                        <a:t>17</a:t>
                      </a:r>
                    </a:p>
                  </a:txBody>
                  <a:tcPr marL="68580" marR="68580" marT="0" marB="0" anchor="ctr">
                    <a:noFill/>
                  </a:tcPr>
                </a:tc>
                <a:extLst>
                  <a:ext uri="{0D108BD9-81ED-4DB2-BD59-A6C34878D82A}">
                    <a16:rowId xmlns:a16="http://schemas.microsoft.com/office/drawing/2014/main" val="675840456"/>
                  </a:ext>
                </a:extLst>
              </a:tr>
              <a:tr h="0">
                <a:tc vMerge="1">
                  <a:txBody>
                    <a:bodyPr/>
                    <a:lstStyle/>
                    <a:p>
                      <a:endParaRPr lang="en-AU"/>
                    </a:p>
                  </a:txBody>
                  <a:tcPr/>
                </a:tc>
                <a:tc vMerge="1">
                  <a:txBody>
                    <a:bodyPr/>
                    <a:lstStyle/>
                    <a:p>
                      <a:endParaRPr lang="en-AU"/>
                    </a:p>
                  </a:txBody>
                  <a:tcPr/>
                </a:tc>
                <a:tc>
                  <a:txBody>
                    <a:bodyPr/>
                    <a:lstStyle/>
                    <a:p>
                      <a:pPr algn="ctr">
                        <a:lnSpc>
                          <a:spcPct val="107000"/>
                        </a:lnSpc>
                        <a:spcAft>
                          <a:spcPts val="800"/>
                        </a:spcAft>
                      </a:pPr>
                      <a:r>
                        <a:rPr lang="en-AU" sz="1100" dirty="0">
                          <a:effectLst/>
                        </a:rPr>
                        <a:t>Redbank Plains</a:t>
                      </a:r>
                      <a:endParaRPr lang="en-AU"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B w="12700" cap="flat" cmpd="sng" algn="ctr">
                      <a:solidFill>
                        <a:schemeClr val="bg1">
                          <a:lumMod val="65000"/>
                        </a:schemeClr>
                      </a:solidFill>
                      <a:prstDash val="solid"/>
                      <a:round/>
                      <a:headEnd type="none" w="med" len="med"/>
                      <a:tailEnd type="none" w="med" len="med"/>
                    </a:lnB>
                    <a:noFill/>
                  </a:tcPr>
                </a:tc>
                <a:tc>
                  <a:txBody>
                    <a:bodyPr/>
                    <a:lstStyle/>
                    <a:p>
                      <a:pPr algn="ctr">
                        <a:lnSpc>
                          <a:spcPct val="107000"/>
                        </a:lnSpc>
                        <a:spcAft>
                          <a:spcPts val="800"/>
                        </a:spcAft>
                      </a:pPr>
                      <a:r>
                        <a:rPr lang="en-AU" sz="1100" dirty="0">
                          <a:effectLst/>
                        </a:rPr>
                        <a:t>15</a:t>
                      </a:r>
                      <a:endParaRPr lang="en-AU"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B w="12700" cap="flat" cmpd="sng" algn="ctr">
                      <a:solidFill>
                        <a:schemeClr val="bg1">
                          <a:lumMod val="65000"/>
                        </a:schemeClr>
                      </a:solidFill>
                      <a:prstDash val="solid"/>
                      <a:round/>
                      <a:headEnd type="none" w="med" len="med"/>
                      <a:tailEnd type="none" w="med" len="med"/>
                    </a:lnB>
                    <a:noFill/>
                  </a:tcPr>
                </a:tc>
                <a:tc>
                  <a:txBody>
                    <a:bodyPr/>
                    <a:lstStyle/>
                    <a:p>
                      <a:pPr algn="ctr">
                        <a:lnSpc>
                          <a:spcPct val="107000"/>
                        </a:lnSpc>
                        <a:spcAft>
                          <a:spcPts val="800"/>
                        </a:spcAft>
                      </a:pPr>
                      <a:r>
                        <a:rPr lang="en-AU" sz="1100" dirty="0">
                          <a:effectLst/>
                        </a:rPr>
                        <a:t>164</a:t>
                      </a:r>
                      <a:endParaRPr lang="en-AU"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B w="12700" cap="flat" cmpd="sng" algn="ctr">
                      <a:solidFill>
                        <a:schemeClr val="bg1">
                          <a:lumMod val="65000"/>
                        </a:schemeClr>
                      </a:solidFill>
                      <a:prstDash val="solid"/>
                      <a:round/>
                      <a:headEnd type="none" w="med" len="med"/>
                      <a:tailEnd type="none" w="med" len="med"/>
                    </a:lnB>
                    <a:noFill/>
                  </a:tcPr>
                </a:tc>
                <a:tc>
                  <a:txBody>
                    <a:bodyPr/>
                    <a:lstStyle/>
                    <a:p>
                      <a:pPr algn="ctr">
                        <a:lnSpc>
                          <a:spcPct val="107000"/>
                        </a:lnSpc>
                        <a:spcAft>
                          <a:spcPts val="800"/>
                        </a:spcAft>
                      </a:pPr>
                      <a:r>
                        <a:rPr lang="en-AU" sz="1100" dirty="0">
                          <a:effectLst/>
                        </a:rPr>
                        <a:t>179</a:t>
                      </a:r>
                      <a:endParaRPr lang="en-AU"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B w="12700" cap="flat" cmpd="sng" algn="ctr">
                      <a:solidFill>
                        <a:schemeClr val="bg1">
                          <a:lumMod val="65000"/>
                        </a:schemeClr>
                      </a:solidFill>
                      <a:prstDash val="solid"/>
                      <a:round/>
                      <a:headEnd type="none" w="med" len="med"/>
                      <a:tailEnd type="none" w="med" len="med"/>
                    </a:lnB>
                    <a:noFill/>
                  </a:tcPr>
                </a:tc>
                <a:tc>
                  <a:txBody>
                    <a:bodyPr/>
                    <a:lstStyle/>
                    <a:p>
                      <a:pPr algn="ctr">
                        <a:lnSpc>
                          <a:spcPct val="107000"/>
                        </a:lnSpc>
                        <a:spcAft>
                          <a:spcPts val="800"/>
                        </a:spcAft>
                      </a:pPr>
                      <a:r>
                        <a:rPr lang="en-AU" sz="1100" dirty="0">
                          <a:effectLst/>
                          <a:latin typeface="Calibri" panose="020F0502020204030204" pitchFamily="34" charset="0"/>
                          <a:ea typeface="Calibri" panose="020F0502020204030204" pitchFamily="34" charset="0"/>
                          <a:cs typeface="Times New Roman" panose="02020603050405020304" pitchFamily="18" charset="0"/>
                        </a:rPr>
                        <a:t>35</a:t>
                      </a:r>
                    </a:p>
                  </a:txBody>
                  <a:tcPr marL="68580" marR="68580" marT="0" marB="0" anchor="ctr">
                    <a:lnB w="12700" cap="flat" cmpd="sng" algn="ctr">
                      <a:solidFill>
                        <a:schemeClr val="bg1">
                          <a:lumMod val="65000"/>
                        </a:schemeClr>
                      </a:solidFill>
                      <a:prstDash val="solid"/>
                      <a:round/>
                      <a:headEnd type="none" w="med" len="med"/>
                      <a:tailEnd type="none" w="med" len="med"/>
                    </a:lnB>
                    <a:noFill/>
                  </a:tcPr>
                </a:tc>
                <a:extLst>
                  <a:ext uri="{0D108BD9-81ED-4DB2-BD59-A6C34878D82A}">
                    <a16:rowId xmlns:a16="http://schemas.microsoft.com/office/drawing/2014/main" val="1763684152"/>
                  </a:ext>
                </a:extLst>
              </a:tr>
              <a:tr h="0">
                <a:tc rowSpan="3">
                  <a:txBody>
                    <a:bodyPr/>
                    <a:lstStyle/>
                    <a:p>
                      <a:pPr algn="ctr">
                        <a:lnSpc>
                          <a:spcPct val="107000"/>
                        </a:lnSpc>
                        <a:spcAft>
                          <a:spcPts val="800"/>
                        </a:spcAft>
                      </a:pPr>
                      <a:r>
                        <a:rPr lang="en-AU" sz="1100" dirty="0">
                          <a:effectLst/>
                        </a:rPr>
                        <a:t>3</a:t>
                      </a:r>
                      <a:endParaRPr lang="en-AU"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mpd="sng">
                      <a:noFill/>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71C5CF"/>
                    </a:solidFill>
                  </a:tcPr>
                </a:tc>
                <a:tc rowSpan="3">
                  <a:txBody>
                    <a:bodyPr/>
                    <a:lstStyle/>
                    <a:p>
                      <a:pPr algn="ctr">
                        <a:lnSpc>
                          <a:spcPct val="107000"/>
                        </a:lnSpc>
                        <a:spcAft>
                          <a:spcPts val="800"/>
                        </a:spcAft>
                      </a:pPr>
                      <a:r>
                        <a:rPr lang="en-AU" sz="1100" dirty="0">
                          <a:effectLst/>
                        </a:rPr>
                        <a:t>Aug – Nov 2021</a:t>
                      </a:r>
                      <a:endParaRPr lang="en-AU"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noFill/>
                      <a:prstDash val="solid"/>
                      <a:round/>
                      <a:headEnd type="none" w="med" len="med"/>
                      <a:tailEnd type="none" w="med" len="med"/>
                    </a:lnL>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noFill/>
                  </a:tcPr>
                </a:tc>
                <a:tc>
                  <a:txBody>
                    <a:bodyPr/>
                    <a:lstStyle/>
                    <a:p>
                      <a:pPr algn="ctr">
                        <a:lnSpc>
                          <a:spcPct val="107000"/>
                        </a:lnSpc>
                        <a:spcAft>
                          <a:spcPts val="800"/>
                        </a:spcAft>
                      </a:pPr>
                      <a:r>
                        <a:rPr lang="en-AU" sz="1100">
                          <a:effectLst/>
                        </a:rPr>
                        <a:t>Rosewood</a:t>
                      </a:r>
                      <a:endParaRPr lang="en-AU"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T w="12700" cap="flat" cmpd="sng" algn="ctr">
                      <a:solidFill>
                        <a:schemeClr val="bg1">
                          <a:lumMod val="65000"/>
                        </a:schemeClr>
                      </a:solidFill>
                      <a:prstDash val="solid"/>
                      <a:round/>
                      <a:headEnd type="none" w="med" len="med"/>
                      <a:tailEnd type="none" w="med" len="med"/>
                    </a:lnT>
                    <a:noFill/>
                  </a:tcPr>
                </a:tc>
                <a:tc>
                  <a:txBody>
                    <a:bodyPr/>
                    <a:lstStyle/>
                    <a:p>
                      <a:pPr algn="ctr">
                        <a:lnSpc>
                          <a:spcPct val="107000"/>
                        </a:lnSpc>
                        <a:spcAft>
                          <a:spcPts val="800"/>
                        </a:spcAft>
                      </a:pPr>
                      <a:r>
                        <a:rPr lang="en-AU" sz="1100">
                          <a:effectLst/>
                        </a:rPr>
                        <a:t>-</a:t>
                      </a:r>
                      <a:endParaRPr lang="en-AU"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T w="12700" cap="flat" cmpd="sng" algn="ctr">
                      <a:solidFill>
                        <a:schemeClr val="bg1">
                          <a:lumMod val="65000"/>
                        </a:schemeClr>
                      </a:solidFill>
                      <a:prstDash val="solid"/>
                      <a:round/>
                      <a:headEnd type="none" w="med" len="med"/>
                      <a:tailEnd type="none" w="med" len="med"/>
                    </a:lnT>
                    <a:noFill/>
                  </a:tcPr>
                </a:tc>
                <a:tc>
                  <a:txBody>
                    <a:bodyPr/>
                    <a:lstStyle/>
                    <a:p>
                      <a:pPr algn="ctr">
                        <a:lnSpc>
                          <a:spcPct val="107000"/>
                        </a:lnSpc>
                        <a:spcAft>
                          <a:spcPts val="800"/>
                        </a:spcAft>
                      </a:pPr>
                      <a:r>
                        <a:rPr lang="en-AU" sz="1100">
                          <a:effectLst/>
                        </a:rPr>
                        <a:t>-</a:t>
                      </a:r>
                      <a:endParaRPr lang="en-AU"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T w="12700" cap="flat" cmpd="sng" algn="ctr">
                      <a:solidFill>
                        <a:schemeClr val="bg1">
                          <a:lumMod val="65000"/>
                        </a:schemeClr>
                      </a:solidFill>
                      <a:prstDash val="solid"/>
                      <a:round/>
                      <a:headEnd type="none" w="med" len="med"/>
                      <a:tailEnd type="none" w="med" len="med"/>
                    </a:lnT>
                    <a:noFill/>
                  </a:tcPr>
                </a:tc>
                <a:tc>
                  <a:txBody>
                    <a:bodyPr/>
                    <a:lstStyle/>
                    <a:p>
                      <a:pPr algn="ctr">
                        <a:lnSpc>
                          <a:spcPct val="107000"/>
                        </a:lnSpc>
                        <a:spcAft>
                          <a:spcPts val="800"/>
                        </a:spcAft>
                      </a:pPr>
                      <a:r>
                        <a:rPr lang="en-AU" sz="1100">
                          <a:effectLst/>
                        </a:rPr>
                        <a:t>-</a:t>
                      </a:r>
                      <a:endParaRPr lang="en-AU"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T w="12700" cap="flat" cmpd="sng" algn="ctr">
                      <a:solidFill>
                        <a:schemeClr val="bg1">
                          <a:lumMod val="65000"/>
                        </a:schemeClr>
                      </a:solidFill>
                      <a:prstDash val="solid"/>
                      <a:round/>
                      <a:headEnd type="none" w="med" len="med"/>
                      <a:tailEnd type="none" w="med" len="med"/>
                    </a:lnT>
                    <a:noFill/>
                  </a:tcPr>
                </a:tc>
                <a:tc>
                  <a:txBody>
                    <a:bodyPr/>
                    <a:lstStyle/>
                    <a:p>
                      <a:pPr algn="ctr">
                        <a:lnSpc>
                          <a:spcPct val="107000"/>
                        </a:lnSpc>
                        <a:spcAft>
                          <a:spcPts val="800"/>
                        </a:spcAft>
                      </a:pPr>
                      <a:r>
                        <a:rPr lang="en-AU" sz="1100">
                          <a:effectLst/>
                        </a:rPr>
                        <a:t>-</a:t>
                      </a:r>
                      <a:endParaRPr lang="en-AU"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T w="12700" cap="flat" cmpd="sng" algn="ctr">
                      <a:solidFill>
                        <a:schemeClr val="bg1">
                          <a:lumMod val="65000"/>
                        </a:schemeClr>
                      </a:solidFill>
                      <a:prstDash val="solid"/>
                      <a:round/>
                      <a:headEnd type="none" w="med" len="med"/>
                      <a:tailEnd type="none" w="med" len="med"/>
                    </a:lnT>
                    <a:noFill/>
                  </a:tcPr>
                </a:tc>
                <a:extLst>
                  <a:ext uri="{0D108BD9-81ED-4DB2-BD59-A6C34878D82A}">
                    <a16:rowId xmlns:a16="http://schemas.microsoft.com/office/drawing/2014/main" val="64732628"/>
                  </a:ext>
                </a:extLst>
              </a:tr>
              <a:tr h="0">
                <a:tc vMerge="1">
                  <a:txBody>
                    <a:bodyPr/>
                    <a:lstStyle/>
                    <a:p>
                      <a:endParaRPr lang="en-AU"/>
                    </a:p>
                  </a:txBody>
                  <a:tcPr/>
                </a:tc>
                <a:tc vMerge="1">
                  <a:txBody>
                    <a:bodyPr/>
                    <a:lstStyle/>
                    <a:p>
                      <a:endParaRPr lang="en-AU"/>
                    </a:p>
                  </a:txBody>
                  <a:tcPr/>
                </a:tc>
                <a:tc>
                  <a:txBody>
                    <a:bodyPr/>
                    <a:lstStyle/>
                    <a:p>
                      <a:pPr algn="ctr">
                        <a:lnSpc>
                          <a:spcPct val="107000"/>
                        </a:lnSpc>
                        <a:spcAft>
                          <a:spcPts val="800"/>
                        </a:spcAft>
                      </a:pPr>
                      <a:r>
                        <a:rPr lang="en-AU" sz="1100">
                          <a:effectLst/>
                        </a:rPr>
                        <a:t>Goodna</a:t>
                      </a:r>
                      <a:endParaRPr lang="en-AU"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oFill/>
                  </a:tcPr>
                </a:tc>
                <a:tc>
                  <a:txBody>
                    <a:bodyPr/>
                    <a:lstStyle/>
                    <a:p>
                      <a:pPr algn="ctr">
                        <a:lnSpc>
                          <a:spcPct val="107000"/>
                        </a:lnSpc>
                        <a:spcAft>
                          <a:spcPts val="800"/>
                        </a:spcAft>
                      </a:pPr>
                      <a:r>
                        <a:rPr lang="en-AU" sz="1100" dirty="0">
                          <a:effectLst/>
                        </a:rPr>
                        <a:t>-</a:t>
                      </a:r>
                      <a:endParaRPr lang="en-AU"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noFill/>
                  </a:tcPr>
                </a:tc>
                <a:tc>
                  <a:txBody>
                    <a:bodyPr/>
                    <a:lstStyle/>
                    <a:p>
                      <a:pPr algn="ctr">
                        <a:lnSpc>
                          <a:spcPct val="107000"/>
                        </a:lnSpc>
                        <a:spcAft>
                          <a:spcPts val="800"/>
                        </a:spcAft>
                      </a:pPr>
                      <a:r>
                        <a:rPr lang="en-AU" sz="1100">
                          <a:effectLst/>
                        </a:rPr>
                        <a:t>-</a:t>
                      </a:r>
                      <a:endParaRPr lang="en-AU"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noFill/>
                  </a:tcPr>
                </a:tc>
                <a:tc>
                  <a:txBody>
                    <a:bodyPr/>
                    <a:lstStyle/>
                    <a:p>
                      <a:pPr algn="ctr">
                        <a:lnSpc>
                          <a:spcPct val="107000"/>
                        </a:lnSpc>
                        <a:spcAft>
                          <a:spcPts val="800"/>
                        </a:spcAft>
                      </a:pPr>
                      <a:r>
                        <a:rPr lang="en-AU" sz="1100">
                          <a:effectLst/>
                        </a:rPr>
                        <a:t>-</a:t>
                      </a:r>
                      <a:endParaRPr lang="en-AU"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noFill/>
                  </a:tcPr>
                </a:tc>
                <a:tc>
                  <a:txBody>
                    <a:bodyPr/>
                    <a:lstStyle/>
                    <a:p>
                      <a:pPr algn="ctr">
                        <a:lnSpc>
                          <a:spcPct val="107000"/>
                        </a:lnSpc>
                        <a:spcAft>
                          <a:spcPts val="800"/>
                        </a:spcAft>
                      </a:pPr>
                      <a:r>
                        <a:rPr lang="en-AU" sz="1100">
                          <a:effectLst/>
                        </a:rPr>
                        <a:t>-</a:t>
                      </a:r>
                      <a:endParaRPr lang="en-AU"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noFill/>
                  </a:tcPr>
                </a:tc>
                <a:extLst>
                  <a:ext uri="{0D108BD9-81ED-4DB2-BD59-A6C34878D82A}">
                    <a16:rowId xmlns:a16="http://schemas.microsoft.com/office/drawing/2014/main" val="4083538680"/>
                  </a:ext>
                </a:extLst>
              </a:tr>
              <a:tr h="0">
                <a:tc vMerge="1">
                  <a:txBody>
                    <a:bodyPr/>
                    <a:lstStyle/>
                    <a:p>
                      <a:endParaRPr lang="en-AU"/>
                    </a:p>
                  </a:txBody>
                  <a:tcPr/>
                </a:tc>
                <a:tc vMerge="1">
                  <a:txBody>
                    <a:bodyPr/>
                    <a:lstStyle/>
                    <a:p>
                      <a:endParaRPr lang="en-AU"/>
                    </a:p>
                  </a:txBody>
                  <a:tcPr/>
                </a:tc>
                <a:tc>
                  <a:txBody>
                    <a:bodyPr/>
                    <a:lstStyle/>
                    <a:p>
                      <a:pPr algn="ctr">
                        <a:lnSpc>
                          <a:spcPct val="107000"/>
                        </a:lnSpc>
                        <a:spcAft>
                          <a:spcPts val="800"/>
                        </a:spcAft>
                      </a:pPr>
                      <a:r>
                        <a:rPr lang="en-AU" sz="1100" dirty="0">
                          <a:effectLst/>
                        </a:rPr>
                        <a:t>Redbank Plains</a:t>
                      </a:r>
                      <a:endParaRPr lang="en-AU"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B w="12700" cap="flat" cmpd="sng" algn="ctr">
                      <a:solidFill>
                        <a:schemeClr val="bg1">
                          <a:lumMod val="65000"/>
                        </a:schemeClr>
                      </a:solidFill>
                      <a:prstDash val="solid"/>
                      <a:round/>
                      <a:headEnd type="none" w="med" len="med"/>
                      <a:tailEnd type="none" w="med" len="med"/>
                    </a:lnB>
                    <a:noFill/>
                  </a:tcPr>
                </a:tc>
                <a:tc>
                  <a:txBody>
                    <a:bodyPr/>
                    <a:lstStyle/>
                    <a:p>
                      <a:pPr algn="ctr">
                        <a:lnSpc>
                          <a:spcPct val="107000"/>
                        </a:lnSpc>
                        <a:spcAft>
                          <a:spcPts val="800"/>
                        </a:spcAft>
                      </a:pPr>
                      <a:r>
                        <a:rPr lang="en-AU" sz="1100" dirty="0">
                          <a:effectLst/>
                        </a:rPr>
                        <a:t>-</a:t>
                      </a:r>
                      <a:endParaRPr lang="en-AU"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B w="12700" cap="flat" cmpd="sng" algn="ctr">
                      <a:solidFill>
                        <a:schemeClr val="bg1">
                          <a:lumMod val="65000"/>
                        </a:schemeClr>
                      </a:solidFill>
                      <a:prstDash val="solid"/>
                      <a:round/>
                      <a:headEnd type="none" w="med" len="med"/>
                      <a:tailEnd type="none" w="med" len="med"/>
                    </a:lnB>
                    <a:noFill/>
                  </a:tcPr>
                </a:tc>
                <a:tc>
                  <a:txBody>
                    <a:bodyPr/>
                    <a:lstStyle/>
                    <a:p>
                      <a:pPr algn="ctr">
                        <a:lnSpc>
                          <a:spcPct val="107000"/>
                        </a:lnSpc>
                        <a:spcAft>
                          <a:spcPts val="800"/>
                        </a:spcAft>
                      </a:pPr>
                      <a:r>
                        <a:rPr lang="en-AU" sz="1100" dirty="0">
                          <a:effectLst/>
                        </a:rPr>
                        <a:t>-</a:t>
                      </a:r>
                      <a:endParaRPr lang="en-AU"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B w="12700" cap="flat" cmpd="sng" algn="ctr">
                      <a:solidFill>
                        <a:schemeClr val="bg1">
                          <a:lumMod val="65000"/>
                        </a:schemeClr>
                      </a:solidFill>
                      <a:prstDash val="solid"/>
                      <a:round/>
                      <a:headEnd type="none" w="med" len="med"/>
                      <a:tailEnd type="none" w="med" len="med"/>
                    </a:lnB>
                    <a:noFill/>
                  </a:tcPr>
                </a:tc>
                <a:tc>
                  <a:txBody>
                    <a:bodyPr/>
                    <a:lstStyle/>
                    <a:p>
                      <a:pPr algn="ctr">
                        <a:lnSpc>
                          <a:spcPct val="107000"/>
                        </a:lnSpc>
                        <a:spcAft>
                          <a:spcPts val="800"/>
                        </a:spcAft>
                      </a:pPr>
                      <a:r>
                        <a:rPr lang="en-AU" sz="1100" dirty="0">
                          <a:effectLst/>
                        </a:rPr>
                        <a:t>-</a:t>
                      </a:r>
                      <a:endParaRPr lang="en-AU"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B w="12700" cap="flat" cmpd="sng" algn="ctr">
                      <a:solidFill>
                        <a:schemeClr val="bg1">
                          <a:lumMod val="65000"/>
                        </a:schemeClr>
                      </a:solidFill>
                      <a:prstDash val="solid"/>
                      <a:round/>
                      <a:headEnd type="none" w="med" len="med"/>
                      <a:tailEnd type="none" w="med" len="med"/>
                    </a:lnB>
                    <a:noFill/>
                  </a:tcPr>
                </a:tc>
                <a:tc>
                  <a:txBody>
                    <a:bodyPr/>
                    <a:lstStyle/>
                    <a:p>
                      <a:pPr algn="ctr">
                        <a:lnSpc>
                          <a:spcPct val="107000"/>
                        </a:lnSpc>
                        <a:spcAft>
                          <a:spcPts val="800"/>
                        </a:spcAft>
                      </a:pPr>
                      <a:r>
                        <a:rPr lang="en-AU" sz="1100" dirty="0">
                          <a:effectLst/>
                        </a:rPr>
                        <a:t>-</a:t>
                      </a:r>
                      <a:endParaRPr lang="en-AU"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B w="12700" cap="flat" cmpd="sng" algn="ctr">
                      <a:solidFill>
                        <a:schemeClr val="bg1">
                          <a:lumMod val="65000"/>
                        </a:schemeClr>
                      </a:solidFill>
                      <a:prstDash val="solid"/>
                      <a:round/>
                      <a:headEnd type="none" w="med" len="med"/>
                      <a:tailEnd type="none" w="med" len="med"/>
                    </a:lnB>
                    <a:noFill/>
                  </a:tcPr>
                </a:tc>
                <a:extLst>
                  <a:ext uri="{0D108BD9-81ED-4DB2-BD59-A6C34878D82A}">
                    <a16:rowId xmlns:a16="http://schemas.microsoft.com/office/drawing/2014/main" val="280048980"/>
                  </a:ext>
                </a:extLst>
              </a:tr>
              <a:tr h="0">
                <a:tc rowSpan="3">
                  <a:txBody>
                    <a:bodyPr/>
                    <a:lstStyle/>
                    <a:p>
                      <a:pPr algn="ctr">
                        <a:lnSpc>
                          <a:spcPct val="107000"/>
                        </a:lnSpc>
                        <a:spcAft>
                          <a:spcPts val="800"/>
                        </a:spcAft>
                      </a:pPr>
                      <a:r>
                        <a:rPr lang="en-AU" sz="1100" dirty="0">
                          <a:effectLst/>
                        </a:rPr>
                        <a:t>4</a:t>
                      </a:r>
                      <a:endParaRPr lang="en-AU"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mpd="sng">
                      <a:noFill/>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71C5CF"/>
                    </a:solidFill>
                  </a:tcPr>
                </a:tc>
                <a:tc rowSpan="3">
                  <a:txBody>
                    <a:bodyPr/>
                    <a:lstStyle/>
                    <a:p>
                      <a:pPr algn="ctr">
                        <a:lnSpc>
                          <a:spcPct val="107000"/>
                        </a:lnSpc>
                        <a:spcAft>
                          <a:spcPts val="800"/>
                        </a:spcAft>
                      </a:pPr>
                      <a:r>
                        <a:rPr lang="en-AU" sz="1100" dirty="0">
                          <a:effectLst/>
                        </a:rPr>
                        <a:t>Feb – Apr 2022</a:t>
                      </a:r>
                    </a:p>
                    <a:p>
                      <a:pPr algn="ctr">
                        <a:lnSpc>
                          <a:spcPct val="107000"/>
                        </a:lnSpc>
                        <a:spcAft>
                          <a:spcPts val="800"/>
                        </a:spcAft>
                      </a:pPr>
                      <a:r>
                        <a:rPr lang="en-AU" sz="1100" dirty="0">
                          <a:effectLst/>
                        </a:rPr>
                        <a:t> </a:t>
                      </a:r>
                      <a:endParaRPr lang="en-AU"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noFill/>
                      <a:prstDash val="solid"/>
                      <a:round/>
                      <a:headEnd type="none" w="med" len="med"/>
                      <a:tailEnd type="none" w="med" len="med"/>
                    </a:lnL>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noFill/>
                  </a:tcPr>
                </a:tc>
                <a:tc>
                  <a:txBody>
                    <a:bodyPr/>
                    <a:lstStyle/>
                    <a:p>
                      <a:pPr algn="ctr">
                        <a:lnSpc>
                          <a:spcPct val="107000"/>
                        </a:lnSpc>
                        <a:spcAft>
                          <a:spcPts val="800"/>
                        </a:spcAft>
                      </a:pPr>
                      <a:r>
                        <a:rPr lang="en-AU" sz="1100">
                          <a:effectLst/>
                        </a:rPr>
                        <a:t>Rosewood</a:t>
                      </a:r>
                      <a:endParaRPr lang="en-AU"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T w="12700" cap="flat" cmpd="sng" algn="ctr">
                      <a:solidFill>
                        <a:schemeClr val="bg1">
                          <a:lumMod val="65000"/>
                        </a:schemeClr>
                      </a:solidFill>
                      <a:prstDash val="solid"/>
                      <a:round/>
                      <a:headEnd type="none" w="med" len="med"/>
                      <a:tailEnd type="none" w="med" len="med"/>
                    </a:lnT>
                    <a:noFill/>
                  </a:tcPr>
                </a:tc>
                <a:tc>
                  <a:txBody>
                    <a:bodyPr/>
                    <a:lstStyle/>
                    <a:p>
                      <a:pPr algn="ctr">
                        <a:lnSpc>
                          <a:spcPct val="107000"/>
                        </a:lnSpc>
                        <a:spcAft>
                          <a:spcPts val="800"/>
                        </a:spcAft>
                      </a:pPr>
                      <a:r>
                        <a:rPr lang="en-AU" sz="1100">
                          <a:effectLst/>
                        </a:rPr>
                        <a:t>-</a:t>
                      </a:r>
                      <a:endParaRPr lang="en-AU"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T w="12700" cap="flat" cmpd="sng" algn="ctr">
                      <a:solidFill>
                        <a:schemeClr val="bg1">
                          <a:lumMod val="65000"/>
                        </a:schemeClr>
                      </a:solidFill>
                      <a:prstDash val="solid"/>
                      <a:round/>
                      <a:headEnd type="none" w="med" len="med"/>
                      <a:tailEnd type="none" w="med" len="med"/>
                    </a:lnT>
                    <a:noFill/>
                  </a:tcPr>
                </a:tc>
                <a:tc>
                  <a:txBody>
                    <a:bodyPr/>
                    <a:lstStyle/>
                    <a:p>
                      <a:pPr algn="ctr">
                        <a:lnSpc>
                          <a:spcPct val="107000"/>
                        </a:lnSpc>
                        <a:spcAft>
                          <a:spcPts val="800"/>
                        </a:spcAft>
                      </a:pPr>
                      <a:r>
                        <a:rPr lang="en-AU" sz="1100">
                          <a:effectLst/>
                        </a:rPr>
                        <a:t>-</a:t>
                      </a:r>
                      <a:endParaRPr lang="en-AU"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T w="12700" cap="flat" cmpd="sng" algn="ctr">
                      <a:solidFill>
                        <a:schemeClr val="bg1">
                          <a:lumMod val="65000"/>
                        </a:schemeClr>
                      </a:solidFill>
                      <a:prstDash val="solid"/>
                      <a:round/>
                      <a:headEnd type="none" w="med" len="med"/>
                      <a:tailEnd type="none" w="med" len="med"/>
                    </a:lnT>
                    <a:noFill/>
                  </a:tcPr>
                </a:tc>
                <a:tc>
                  <a:txBody>
                    <a:bodyPr/>
                    <a:lstStyle/>
                    <a:p>
                      <a:pPr algn="ctr">
                        <a:lnSpc>
                          <a:spcPct val="107000"/>
                        </a:lnSpc>
                        <a:spcAft>
                          <a:spcPts val="800"/>
                        </a:spcAft>
                      </a:pPr>
                      <a:r>
                        <a:rPr lang="en-AU" sz="1100">
                          <a:effectLst/>
                        </a:rPr>
                        <a:t>-</a:t>
                      </a:r>
                      <a:endParaRPr lang="en-AU"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T w="12700" cap="flat" cmpd="sng" algn="ctr">
                      <a:solidFill>
                        <a:schemeClr val="bg1">
                          <a:lumMod val="65000"/>
                        </a:schemeClr>
                      </a:solidFill>
                      <a:prstDash val="solid"/>
                      <a:round/>
                      <a:headEnd type="none" w="med" len="med"/>
                      <a:tailEnd type="none" w="med" len="med"/>
                    </a:lnT>
                    <a:noFill/>
                  </a:tcPr>
                </a:tc>
                <a:tc>
                  <a:txBody>
                    <a:bodyPr/>
                    <a:lstStyle/>
                    <a:p>
                      <a:pPr algn="ctr">
                        <a:lnSpc>
                          <a:spcPct val="107000"/>
                        </a:lnSpc>
                        <a:spcAft>
                          <a:spcPts val="800"/>
                        </a:spcAft>
                      </a:pPr>
                      <a:r>
                        <a:rPr lang="en-AU" sz="1100">
                          <a:effectLst/>
                        </a:rPr>
                        <a:t>-</a:t>
                      </a:r>
                      <a:endParaRPr lang="en-AU"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T w="12700" cap="flat" cmpd="sng" algn="ctr">
                      <a:solidFill>
                        <a:schemeClr val="bg1">
                          <a:lumMod val="65000"/>
                        </a:schemeClr>
                      </a:solidFill>
                      <a:prstDash val="solid"/>
                      <a:round/>
                      <a:headEnd type="none" w="med" len="med"/>
                      <a:tailEnd type="none" w="med" len="med"/>
                    </a:lnT>
                    <a:noFill/>
                  </a:tcPr>
                </a:tc>
                <a:extLst>
                  <a:ext uri="{0D108BD9-81ED-4DB2-BD59-A6C34878D82A}">
                    <a16:rowId xmlns:a16="http://schemas.microsoft.com/office/drawing/2014/main" val="3213919955"/>
                  </a:ext>
                </a:extLst>
              </a:tr>
              <a:tr h="0">
                <a:tc vMerge="1">
                  <a:txBody>
                    <a:bodyPr/>
                    <a:lstStyle/>
                    <a:p>
                      <a:endParaRPr lang="en-AU"/>
                    </a:p>
                  </a:txBody>
                  <a:tcPr/>
                </a:tc>
                <a:tc vMerge="1">
                  <a:txBody>
                    <a:bodyPr/>
                    <a:lstStyle/>
                    <a:p>
                      <a:endParaRPr lang="en-AU"/>
                    </a:p>
                  </a:txBody>
                  <a:tcPr/>
                </a:tc>
                <a:tc>
                  <a:txBody>
                    <a:bodyPr/>
                    <a:lstStyle/>
                    <a:p>
                      <a:pPr algn="ctr">
                        <a:lnSpc>
                          <a:spcPct val="107000"/>
                        </a:lnSpc>
                        <a:spcAft>
                          <a:spcPts val="800"/>
                        </a:spcAft>
                      </a:pPr>
                      <a:r>
                        <a:rPr lang="en-AU" sz="1100">
                          <a:effectLst/>
                        </a:rPr>
                        <a:t>Goodna</a:t>
                      </a:r>
                      <a:endParaRPr lang="en-AU"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oFill/>
                  </a:tcPr>
                </a:tc>
                <a:tc>
                  <a:txBody>
                    <a:bodyPr/>
                    <a:lstStyle/>
                    <a:p>
                      <a:pPr algn="ctr">
                        <a:lnSpc>
                          <a:spcPct val="107000"/>
                        </a:lnSpc>
                        <a:spcAft>
                          <a:spcPts val="800"/>
                        </a:spcAft>
                      </a:pPr>
                      <a:r>
                        <a:rPr lang="en-AU" sz="1100" dirty="0">
                          <a:effectLst/>
                        </a:rPr>
                        <a:t>-</a:t>
                      </a:r>
                      <a:endParaRPr lang="en-AU"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noFill/>
                  </a:tcPr>
                </a:tc>
                <a:tc>
                  <a:txBody>
                    <a:bodyPr/>
                    <a:lstStyle/>
                    <a:p>
                      <a:pPr algn="ctr">
                        <a:lnSpc>
                          <a:spcPct val="107000"/>
                        </a:lnSpc>
                        <a:spcAft>
                          <a:spcPts val="800"/>
                        </a:spcAft>
                      </a:pPr>
                      <a:r>
                        <a:rPr lang="en-AU" sz="1100">
                          <a:effectLst/>
                        </a:rPr>
                        <a:t>-</a:t>
                      </a:r>
                      <a:endParaRPr lang="en-AU"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noFill/>
                  </a:tcPr>
                </a:tc>
                <a:tc>
                  <a:txBody>
                    <a:bodyPr/>
                    <a:lstStyle/>
                    <a:p>
                      <a:pPr algn="ctr">
                        <a:lnSpc>
                          <a:spcPct val="107000"/>
                        </a:lnSpc>
                        <a:spcAft>
                          <a:spcPts val="800"/>
                        </a:spcAft>
                      </a:pPr>
                      <a:r>
                        <a:rPr lang="en-AU" sz="1100">
                          <a:effectLst/>
                        </a:rPr>
                        <a:t>-</a:t>
                      </a:r>
                      <a:endParaRPr lang="en-AU"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noFill/>
                  </a:tcPr>
                </a:tc>
                <a:tc>
                  <a:txBody>
                    <a:bodyPr/>
                    <a:lstStyle/>
                    <a:p>
                      <a:pPr algn="ctr">
                        <a:lnSpc>
                          <a:spcPct val="107000"/>
                        </a:lnSpc>
                        <a:spcAft>
                          <a:spcPts val="800"/>
                        </a:spcAft>
                      </a:pPr>
                      <a:r>
                        <a:rPr lang="en-AU" sz="1100">
                          <a:effectLst/>
                        </a:rPr>
                        <a:t>-</a:t>
                      </a:r>
                      <a:endParaRPr lang="en-AU"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noFill/>
                  </a:tcPr>
                </a:tc>
                <a:extLst>
                  <a:ext uri="{0D108BD9-81ED-4DB2-BD59-A6C34878D82A}">
                    <a16:rowId xmlns:a16="http://schemas.microsoft.com/office/drawing/2014/main" val="1549082320"/>
                  </a:ext>
                </a:extLst>
              </a:tr>
              <a:tr h="0">
                <a:tc vMerge="1">
                  <a:txBody>
                    <a:bodyPr/>
                    <a:lstStyle/>
                    <a:p>
                      <a:endParaRPr lang="en-AU"/>
                    </a:p>
                  </a:txBody>
                  <a:tcPr/>
                </a:tc>
                <a:tc vMerge="1">
                  <a:txBody>
                    <a:bodyPr/>
                    <a:lstStyle/>
                    <a:p>
                      <a:endParaRPr lang="en-AU"/>
                    </a:p>
                  </a:txBody>
                  <a:tcPr/>
                </a:tc>
                <a:tc>
                  <a:txBody>
                    <a:bodyPr/>
                    <a:lstStyle/>
                    <a:p>
                      <a:pPr algn="ctr">
                        <a:lnSpc>
                          <a:spcPct val="107000"/>
                        </a:lnSpc>
                        <a:spcAft>
                          <a:spcPts val="800"/>
                        </a:spcAft>
                      </a:pPr>
                      <a:r>
                        <a:rPr lang="en-AU" sz="1100" dirty="0">
                          <a:effectLst/>
                        </a:rPr>
                        <a:t>Redbank Plains</a:t>
                      </a:r>
                      <a:endParaRPr lang="en-AU"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B w="12700" cap="flat" cmpd="sng" algn="ctr">
                      <a:solidFill>
                        <a:schemeClr val="bg1">
                          <a:lumMod val="65000"/>
                        </a:schemeClr>
                      </a:solidFill>
                      <a:prstDash val="solid"/>
                      <a:round/>
                      <a:headEnd type="none" w="med" len="med"/>
                      <a:tailEnd type="none" w="med" len="med"/>
                    </a:lnB>
                    <a:noFill/>
                  </a:tcPr>
                </a:tc>
                <a:tc>
                  <a:txBody>
                    <a:bodyPr/>
                    <a:lstStyle/>
                    <a:p>
                      <a:pPr algn="ctr">
                        <a:lnSpc>
                          <a:spcPct val="107000"/>
                        </a:lnSpc>
                        <a:spcAft>
                          <a:spcPts val="800"/>
                        </a:spcAft>
                      </a:pPr>
                      <a:r>
                        <a:rPr lang="en-AU" sz="1100" dirty="0">
                          <a:effectLst/>
                        </a:rPr>
                        <a:t>-</a:t>
                      </a:r>
                      <a:endParaRPr lang="en-AU"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B w="12700" cap="flat" cmpd="sng" algn="ctr">
                      <a:solidFill>
                        <a:schemeClr val="bg1">
                          <a:lumMod val="65000"/>
                        </a:schemeClr>
                      </a:solidFill>
                      <a:prstDash val="solid"/>
                      <a:round/>
                      <a:headEnd type="none" w="med" len="med"/>
                      <a:tailEnd type="none" w="med" len="med"/>
                    </a:lnB>
                    <a:noFill/>
                  </a:tcPr>
                </a:tc>
                <a:tc>
                  <a:txBody>
                    <a:bodyPr/>
                    <a:lstStyle/>
                    <a:p>
                      <a:pPr algn="ctr">
                        <a:lnSpc>
                          <a:spcPct val="107000"/>
                        </a:lnSpc>
                        <a:spcAft>
                          <a:spcPts val="800"/>
                        </a:spcAft>
                      </a:pPr>
                      <a:r>
                        <a:rPr lang="en-AU" sz="1100" dirty="0">
                          <a:effectLst/>
                        </a:rPr>
                        <a:t>-</a:t>
                      </a:r>
                      <a:endParaRPr lang="en-AU"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B w="12700" cap="flat" cmpd="sng" algn="ctr">
                      <a:solidFill>
                        <a:schemeClr val="bg1">
                          <a:lumMod val="65000"/>
                        </a:schemeClr>
                      </a:solidFill>
                      <a:prstDash val="solid"/>
                      <a:round/>
                      <a:headEnd type="none" w="med" len="med"/>
                      <a:tailEnd type="none" w="med" len="med"/>
                    </a:lnB>
                    <a:noFill/>
                  </a:tcPr>
                </a:tc>
                <a:tc>
                  <a:txBody>
                    <a:bodyPr/>
                    <a:lstStyle/>
                    <a:p>
                      <a:pPr algn="ctr">
                        <a:lnSpc>
                          <a:spcPct val="107000"/>
                        </a:lnSpc>
                        <a:spcAft>
                          <a:spcPts val="800"/>
                        </a:spcAft>
                      </a:pPr>
                      <a:r>
                        <a:rPr lang="en-AU" sz="1100" dirty="0">
                          <a:effectLst/>
                        </a:rPr>
                        <a:t>-</a:t>
                      </a:r>
                      <a:endParaRPr lang="en-AU"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B w="12700" cap="flat" cmpd="sng" algn="ctr">
                      <a:solidFill>
                        <a:schemeClr val="bg1">
                          <a:lumMod val="65000"/>
                        </a:schemeClr>
                      </a:solidFill>
                      <a:prstDash val="solid"/>
                      <a:round/>
                      <a:headEnd type="none" w="med" len="med"/>
                      <a:tailEnd type="none" w="med" len="med"/>
                    </a:lnB>
                    <a:noFill/>
                  </a:tcPr>
                </a:tc>
                <a:tc>
                  <a:txBody>
                    <a:bodyPr/>
                    <a:lstStyle/>
                    <a:p>
                      <a:pPr algn="ctr">
                        <a:lnSpc>
                          <a:spcPct val="107000"/>
                        </a:lnSpc>
                        <a:spcAft>
                          <a:spcPts val="800"/>
                        </a:spcAft>
                      </a:pPr>
                      <a:r>
                        <a:rPr lang="en-AU" sz="1100" dirty="0">
                          <a:effectLst/>
                        </a:rPr>
                        <a:t>-</a:t>
                      </a:r>
                      <a:endParaRPr lang="en-AU"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B w="12700" cap="flat" cmpd="sng" algn="ctr">
                      <a:solidFill>
                        <a:schemeClr val="bg1">
                          <a:lumMod val="65000"/>
                        </a:schemeClr>
                      </a:solidFill>
                      <a:prstDash val="solid"/>
                      <a:round/>
                      <a:headEnd type="none" w="med" len="med"/>
                      <a:tailEnd type="none" w="med" len="med"/>
                    </a:lnB>
                    <a:noFill/>
                  </a:tcPr>
                </a:tc>
                <a:extLst>
                  <a:ext uri="{0D108BD9-81ED-4DB2-BD59-A6C34878D82A}">
                    <a16:rowId xmlns:a16="http://schemas.microsoft.com/office/drawing/2014/main" val="227094730"/>
                  </a:ext>
                </a:extLst>
              </a:tr>
              <a:tr h="0">
                <a:tc rowSpan="3">
                  <a:txBody>
                    <a:bodyPr/>
                    <a:lstStyle/>
                    <a:p>
                      <a:pPr algn="ctr">
                        <a:lnSpc>
                          <a:spcPct val="107000"/>
                        </a:lnSpc>
                        <a:spcAft>
                          <a:spcPts val="800"/>
                        </a:spcAft>
                      </a:pPr>
                      <a:r>
                        <a:rPr lang="en-AU" sz="1100" dirty="0">
                          <a:effectLst/>
                        </a:rPr>
                        <a:t>5</a:t>
                      </a:r>
                      <a:endParaRPr lang="en-AU"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mpd="sng">
                      <a:noFill/>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71C5CF"/>
                    </a:solidFill>
                  </a:tcPr>
                </a:tc>
                <a:tc rowSpan="3">
                  <a:txBody>
                    <a:bodyPr/>
                    <a:lstStyle/>
                    <a:p>
                      <a:pPr algn="ctr">
                        <a:lnSpc>
                          <a:spcPct val="107000"/>
                        </a:lnSpc>
                        <a:spcAft>
                          <a:spcPts val="800"/>
                        </a:spcAft>
                      </a:pPr>
                      <a:r>
                        <a:rPr lang="en-AU" sz="1100" dirty="0">
                          <a:effectLst/>
                        </a:rPr>
                        <a:t>Jun – Aug 2022</a:t>
                      </a:r>
                      <a:endParaRPr lang="en-AU"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noFill/>
                      <a:prstDash val="solid"/>
                      <a:round/>
                      <a:headEnd type="none" w="med" len="med"/>
                      <a:tailEnd type="none" w="med" len="med"/>
                    </a:lnL>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noFill/>
                  </a:tcPr>
                </a:tc>
                <a:tc>
                  <a:txBody>
                    <a:bodyPr/>
                    <a:lstStyle/>
                    <a:p>
                      <a:pPr algn="ctr">
                        <a:lnSpc>
                          <a:spcPct val="107000"/>
                        </a:lnSpc>
                        <a:spcAft>
                          <a:spcPts val="800"/>
                        </a:spcAft>
                      </a:pPr>
                      <a:r>
                        <a:rPr lang="en-AU" sz="1100">
                          <a:effectLst/>
                        </a:rPr>
                        <a:t>Rosewood</a:t>
                      </a:r>
                      <a:endParaRPr lang="en-AU"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T w="12700" cap="flat" cmpd="sng" algn="ctr">
                      <a:solidFill>
                        <a:schemeClr val="bg1">
                          <a:lumMod val="65000"/>
                        </a:schemeClr>
                      </a:solidFill>
                      <a:prstDash val="solid"/>
                      <a:round/>
                      <a:headEnd type="none" w="med" len="med"/>
                      <a:tailEnd type="none" w="med" len="med"/>
                    </a:lnT>
                    <a:noFill/>
                  </a:tcPr>
                </a:tc>
                <a:tc>
                  <a:txBody>
                    <a:bodyPr/>
                    <a:lstStyle/>
                    <a:p>
                      <a:pPr algn="ctr">
                        <a:lnSpc>
                          <a:spcPct val="107000"/>
                        </a:lnSpc>
                        <a:spcAft>
                          <a:spcPts val="800"/>
                        </a:spcAft>
                      </a:pPr>
                      <a:r>
                        <a:rPr lang="en-AU" sz="1100">
                          <a:effectLst/>
                        </a:rPr>
                        <a:t>-</a:t>
                      </a:r>
                      <a:endParaRPr lang="en-AU"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T w="12700" cap="flat" cmpd="sng" algn="ctr">
                      <a:solidFill>
                        <a:schemeClr val="bg1">
                          <a:lumMod val="65000"/>
                        </a:schemeClr>
                      </a:solidFill>
                      <a:prstDash val="solid"/>
                      <a:round/>
                      <a:headEnd type="none" w="med" len="med"/>
                      <a:tailEnd type="none" w="med" len="med"/>
                    </a:lnT>
                    <a:noFill/>
                  </a:tcPr>
                </a:tc>
                <a:tc>
                  <a:txBody>
                    <a:bodyPr/>
                    <a:lstStyle/>
                    <a:p>
                      <a:pPr algn="ctr">
                        <a:lnSpc>
                          <a:spcPct val="107000"/>
                        </a:lnSpc>
                        <a:spcAft>
                          <a:spcPts val="800"/>
                        </a:spcAft>
                      </a:pPr>
                      <a:r>
                        <a:rPr lang="en-AU" sz="1100">
                          <a:effectLst/>
                        </a:rPr>
                        <a:t>-</a:t>
                      </a:r>
                      <a:endParaRPr lang="en-AU"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T w="12700" cap="flat" cmpd="sng" algn="ctr">
                      <a:solidFill>
                        <a:schemeClr val="bg1">
                          <a:lumMod val="65000"/>
                        </a:schemeClr>
                      </a:solidFill>
                      <a:prstDash val="solid"/>
                      <a:round/>
                      <a:headEnd type="none" w="med" len="med"/>
                      <a:tailEnd type="none" w="med" len="med"/>
                    </a:lnT>
                    <a:noFill/>
                  </a:tcPr>
                </a:tc>
                <a:tc>
                  <a:txBody>
                    <a:bodyPr/>
                    <a:lstStyle/>
                    <a:p>
                      <a:pPr algn="ctr">
                        <a:lnSpc>
                          <a:spcPct val="107000"/>
                        </a:lnSpc>
                        <a:spcAft>
                          <a:spcPts val="800"/>
                        </a:spcAft>
                      </a:pPr>
                      <a:r>
                        <a:rPr lang="en-AU" sz="1100">
                          <a:effectLst/>
                        </a:rPr>
                        <a:t>-</a:t>
                      </a:r>
                      <a:endParaRPr lang="en-AU"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T w="12700" cap="flat" cmpd="sng" algn="ctr">
                      <a:solidFill>
                        <a:schemeClr val="bg1">
                          <a:lumMod val="65000"/>
                        </a:schemeClr>
                      </a:solidFill>
                      <a:prstDash val="solid"/>
                      <a:round/>
                      <a:headEnd type="none" w="med" len="med"/>
                      <a:tailEnd type="none" w="med" len="med"/>
                    </a:lnT>
                    <a:noFill/>
                  </a:tcPr>
                </a:tc>
                <a:tc>
                  <a:txBody>
                    <a:bodyPr/>
                    <a:lstStyle/>
                    <a:p>
                      <a:pPr algn="ctr">
                        <a:lnSpc>
                          <a:spcPct val="107000"/>
                        </a:lnSpc>
                        <a:spcAft>
                          <a:spcPts val="800"/>
                        </a:spcAft>
                      </a:pPr>
                      <a:r>
                        <a:rPr lang="en-AU" sz="1100">
                          <a:effectLst/>
                        </a:rPr>
                        <a:t>-</a:t>
                      </a:r>
                      <a:endParaRPr lang="en-AU"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T w="12700" cap="flat" cmpd="sng" algn="ctr">
                      <a:solidFill>
                        <a:schemeClr val="bg1">
                          <a:lumMod val="65000"/>
                        </a:schemeClr>
                      </a:solidFill>
                      <a:prstDash val="solid"/>
                      <a:round/>
                      <a:headEnd type="none" w="med" len="med"/>
                      <a:tailEnd type="none" w="med" len="med"/>
                    </a:lnT>
                    <a:noFill/>
                  </a:tcPr>
                </a:tc>
                <a:extLst>
                  <a:ext uri="{0D108BD9-81ED-4DB2-BD59-A6C34878D82A}">
                    <a16:rowId xmlns:a16="http://schemas.microsoft.com/office/drawing/2014/main" val="2841482149"/>
                  </a:ext>
                </a:extLst>
              </a:tr>
              <a:tr h="82863">
                <a:tc vMerge="1">
                  <a:txBody>
                    <a:bodyPr/>
                    <a:lstStyle/>
                    <a:p>
                      <a:endParaRPr lang="en-AU"/>
                    </a:p>
                  </a:txBody>
                  <a:tcPr/>
                </a:tc>
                <a:tc vMerge="1">
                  <a:txBody>
                    <a:bodyPr/>
                    <a:lstStyle/>
                    <a:p>
                      <a:endParaRPr lang="en-AU"/>
                    </a:p>
                  </a:txBody>
                  <a:tcPr/>
                </a:tc>
                <a:tc>
                  <a:txBody>
                    <a:bodyPr/>
                    <a:lstStyle/>
                    <a:p>
                      <a:pPr algn="ctr">
                        <a:lnSpc>
                          <a:spcPct val="107000"/>
                        </a:lnSpc>
                        <a:spcAft>
                          <a:spcPts val="800"/>
                        </a:spcAft>
                      </a:pPr>
                      <a:r>
                        <a:rPr lang="en-AU" sz="1100">
                          <a:effectLst/>
                        </a:rPr>
                        <a:t>Goodna</a:t>
                      </a:r>
                      <a:endParaRPr lang="en-AU"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oFill/>
                  </a:tcPr>
                </a:tc>
                <a:tc>
                  <a:txBody>
                    <a:bodyPr/>
                    <a:lstStyle/>
                    <a:p>
                      <a:pPr algn="ctr">
                        <a:lnSpc>
                          <a:spcPct val="107000"/>
                        </a:lnSpc>
                        <a:spcAft>
                          <a:spcPts val="800"/>
                        </a:spcAft>
                      </a:pPr>
                      <a:r>
                        <a:rPr lang="en-AU" sz="1100">
                          <a:effectLst/>
                        </a:rPr>
                        <a:t>-</a:t>
                      </a:r>
                      <a:endParaRPr lang="en-AU"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noFill/>
                  </a:tcPr>
                </a:tc>
                <a:tc>
                  <a:txBody>
                    <a:bodyPr/>
                    <a:lstStyle/>
                    <a:p>
                      <a:pPr algn="ctr">
                        <a:lnSpc>
                          <a:spcPct val="107000"/>
                        </a:lnSpc>
                        <a:spcAft>
                          <a:spcPts val="800"/>
                        </a:spcAft>
                      </a:pPr>
                      <a:r>
                        <a:rPr lang="en-AU" sz="1100">
                          <a:effectLst/>
                        </a:rPr>
                        <a:t>-</a:t>
                      </a:r>
                      <a:endParaRPr lang="en-AU"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noFill/>
                  </a:tcPr>
                </a:tc>
                <a:tc>
                  <a:txBody>
                    <a:bodyPr/>
                    <a:lstStyle/>
                    <a:p>
                      <a:pPr algn="ctr">
                        <a:lnSpc>
                          <a:spcPct val="107000"/>
                        </a:lnSpc>
                        <a:spcAft>
                          <a:spcPts val="800"/>
                        </a:spcAft>
                      </a:pPr>
                      <a:r>
                        <a:rPr lang="en-AU" sz="1100">
                          <a:effectLst/>
                        </a:rPr>
                        <a:t>-</a:t>
                      </a:r>
                      <a:endParaRPr lang="en-AU"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noFill/>
                  </a:tcPr>
                </a:tc>
                <a:tc>
                  <a:txBody>
                    <a:bodyPr/>
                    <a:lstStyle/>
                    <a:p>
                      <a:pPr algn="ctr">
                        <a:lnSpc>
                          <a:spcPct val="107000"/>
                        </a:lnSpc>
                        <a:spcAft>
                          <a:spcPts val="800"/>
                        </a:spcAft>
                      </a:pPr>
                      <a:r>
                        <a:rPr lang="en-AU" sz="1100">
                          <a:effectLst/>
                        </a:rPr>
                        <a:t>-</a:t>
                      </a:r>
                      <a:endParaRPr lang="en-AU"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noFill/>
                  </a:tcPr>
                </a:tc>
                <a:extLst>
                  <a:ext uri="{0D108BD9-81ED-4DB2-BD59-A6C34878D82A}">
                    <a16:rowId xmlns:a16="http://schemas.microsoft.com/office/drawing/2014/main" val="440418294"/>
                  </a:ext>
                </a:extLst>
              </a:tr>
              <a:tr h="0">
                <a:tc vMerge="1">
                  <a:txBody>
                    <a:bodyPr/>
                    <a:lstStyle/>
                    <a:p>
                      <a:endParaRPr lang="en-AU"/>
                    </a:p>
                  </a:txBody>
                  <a:tcPr/>
                </a:tc>
                <a:tc vMerge="1">
                  <a:txBody>
                    <a:bodyPr/>
                    <a:lstStyle/>
                    <a:p>
                      <a:endParaRPr lang="en-AU"/>
                    </a:p>
                  </a:txBody>
                  <a:tcPr/>
                </a:tc>
                <a:tc>
                  <a:txBody>
                    <a:bodyPr/>
                    <a:lstStyle/>
                    <a:p>
                      <a:pPr algn="ctr">
                        <a:lnSpc>
                          <a:spcPct val="107000"/>
                        </a:lnSpc>
                        <a:spcAft>
                          <a:spcPts val="800"/>
                        </a:spcAft>
                      </a:pPr>
                      <a:r>
                        <a:rPr lang="en-AU" sz="1100" dirty="0">
                          <a:effectLst/>
                        </a:rPr>
                        <a:t>Redbank Plains</a:t>
                      </a:r>
                      <a:endParaRPr lang="en-AU"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B w="12700" cap="flat" cmpd="sng" algn="ctr">
                      <a:solidFill>
                        <a:schemeClr val="bg1">
                          <a:lumMod val="65000"/>
                        </a:schemeClr>
                      </a:solidFill>
                      <a:prstDash val="solid"/>
                      <a:round/>
                      <a:headEnd type="none" w="med" len="med"/>
                      <a:tailEnd type="none" w="med" len="med"/>
                    </a:lnB>
                    <a:noFill/>
                  </a:tcPr>
                </a:tc>
                <a:tc>
                  <a:txBody>
                    <a:bodyPr/>
                    <a:lstStyle/>
                    <a:p>
                      <a:pPr algn="ctr">
                        <a:lnSpc>
                          <a:spcPct val="107000"/>
                        </a:lnSpc>
                        <a:spcAft>
                          <a:spcPts val="800"/>
                        </a:spcAft>
                      </a:pPr>
                      <a:r>
                        <a:rPr lang="en-AU" sz="1100" dirty="0">
                          <a:effectLst/>
                        </a:rPr>
                        <a:t>-</a:t>
                      </a:r>
                      <a:endParaRPr lang="en-AU"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B w="12700" cap="flat" cmpd="sng" algn="ctr">
                      <a:solidFill>
                        <a:schemeClr val="bg1">
                          <a:lumMod val="65000"/>
                        </a:schemeClr>
                      </a:solidFill>
                      <a:prstDash val="solid"/>
                      <a:round/>
                      <a:headEnd type="none" w="med" len="med"/>
                      <a:tailEnd type="none" w="med" len="med"/>
                    </a:lnB>
                    <a:noFill/>
                  </a:tcPr>
                </a:tc>
                <a:tc>
                  <a:txBody>
                    <a:bodyPr/>
                    <a:lstStyle/>
                    <a:p>
                      <a:pPr algn="ctr">
                        <a:lnSpc>
                          <a:spcPct val="107000"/>
                        </a:lnSpc>
                        <a:spcAft>
                          <a:spcPts val="800"/>
                        </a:spcAft>
                      </a:pPr>
                      <a:r>
                        <a:rPr lang="en-AU" sz="1100" dirty="0">
                          <a:effectLst/>
                        </a:rPr>
                        <a:t>-</a:t>
                      </a:r>
                      <a:endParaRPr lang="en-AU"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B w="12700" cap="flat" cmpd="sng" algn="ctr">
                      <a:solidFill>
                        <a:schemeClr val="bg1">
                          <a:lumMod val="65000"/>
                        </a:schemeClr>
                      </a:solidFill>
                      <a:prstDash val="solid"/>
                      <a:round/>
                      <a:headEnd type="none" w="med" len="med"/>
                      <a:tailEnd type="none" w="med" len="med"/>
                    </a:lnB>
                    <a:noFill/>
                  </a:tcPr>
                </a:tc>
                <a:tc>
                  <a:txBody>
                    <a:bodyPr/>
                    <a:lstStyle/>
                    <a:p>
                      <a:pPr algn="ctr">
                        <a:lnSpc>
                          <a:spcPct val="107000"/>
                        </a:lnSpc>
                        <a:spcAft>
                          <a:spcPts val="800"/>
                        </a:spcAft>
                      </a:pPr>
                      <a:r>
                        <a:rPr lang="en-AU" sz="1100" dirty="0">
                          <a:effectLst/>
                        </a:rPr>
                        <a:t>-</a:t>
                      </a:r>
                      <a:endParaRPr lang="en-AU"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B w="12700" cap="flat" cmpd="sng" algn="ctr">
                      <a:solidFill>
                        <a:schemeClr val="bg1">
                          <a:lumMod val="65000"/>
                        </a:schemeClr>
                      </a:solidFill>
                      <a:prstDash val="solid"/>
                      <a:round/>
                      <a:headEnd type="none" w="med" len="med"/>
                      <a:tailEnd type="none" w="med" len="med"/>
                    </a:lnB>
                    <a:noFill/>
                  </a:tcPr>
                </a:tc>
                <a:tc>
                  <a:txBody>
                    <a:bodyPr/>
                    <a:lstStyle/>
                    <a:p>
                      <a:pPr algn="ctr">
                        <a:lnSpc>
                          <a:spcPct val="107000"/>
                        </a:lnSpc>
                        <a:spcAft>
                          <a:spcPts val="800"/>
                        </a:spcAft>
                      </a:pPr>
                      <a:r>
                        <a:rPr lang="en-AU" sz="1100" dirty="0">
                          <a:effectLst/>
                        </a:rPr>
                        <a:t>-</a:t>
                      </a:r>
                      <a:endParaRPr lang="en-AU"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B w="12700" cap="flat" cmpd="sng" algn="ctr">
                      <a:solidFill>
                        <a:schemeClr val="bg1">
                          <a:lumMod val="65000"/>
                        </a:schemeClr>
                      </a:solidFill>
                      <a:prstDash val="solid"/>
                      <a:round/>
                      <a:headEnd type="none" w="med" len="med"/>
                      <a:tailEnd type="none" w="med" len="med"/>
                    </a:lnB>
                    <a:noFill/>
                  </a:tcPr>
                </a:tc>
                <a:extLst>
                  <a:ext uri="{0D108BD9-81ED-4DB2-BD59-A6C34878D82A}">
                    <a16:rowId xmlns:a16="http://schemas.microsoft.com/office/drawing/2014/main" val="431821812"/>
                  </a:ext>
                </a:extLst>
              </a:tr>
              <a:tr h="0">
                <a:tc rowSpan="3">
                  <a:txBody>
                    <a:bodyPr/>
                    <a:lstStyle/>
                    <a:p>
                      <a:pPr algn="ctr">
                        <a:lnSpc>
                          <a:spcPct val="107000"/>
                        </a:lnSpc>
                        <a:spcAft>
                          <a:spcPts val="800"/>
                        </a:spcAft>
                      </a:pPr>
                      <a:r>
                        <a:rPr lang="en-AU" sz="1100" dirty="0">
                          <a:effectLst/>
                        </a:rPr>
                        <a:t>6</a:t>
                      </a:r>
                      <a:endParaRPr lang="en-AU"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mpd="sng">
                      <a:noFill/>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71C5CF"/>
                    </a:solidFill>
                  </a:tcPr>
                </a:tc>
                <a:tc rowSpan="3">
                  <a:txBody>
                    <a:bodyPr/>
                    <a:lstStyle/>
                    <a:p>
                      <a:pPr algn="ctr">
                        <a:lnSpc>
                          <a:spcPct val="107000"/>
                        </a:lnSpc>
                        <a:spcAft>
                          <a:spcPts val="800"/>
                        </a:spcAft>
                      </a:pPr>
                      <a:r>
                        <a:rPr lang="en-AU" sz="1100" dirty="0">
                          <a:effectLst/>
                        </a:rPr>
                        <a:t>Jan – Mar 2023</a:t>
                      </a:r>
                      <a:endParaRPr lang="en-AU"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noFill/>
                      <a:prstDash val="solid"/>
                      <a:round/>
                      <a:headEnd type="none" w="med" len="med"/>
                      <a:tailEnd type="none" w="med" len="med"/>
                    </a:lnL>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noFill/>
                  </a:tcPr>
                </a:tc>
                <a:tc>
                  <a:txBody>
                    <a:bodyPr/>
                    <a:lstStyle/>
                    <a:p>
                      <a:pPr algn="ctr">
                        <a:lnSpc>
                          <a:spcPct val="107000"/>
                        </a:lnSpc>
                        <a:spcAft>
                          <a:spcPts val="800"/>
                        </a:spcAft>
                      </a:pPr>
                      <a:r>
                        <a:rPr lang="en-AU" sz="1100">
                          <a:effectLst/>
                        </a:rPr>
                        <a:t>Rosewood</a:t>
                      </a:r>
                      <a:endParaRPr lang="en-AU"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T w="12700" cap="flat" cmpd="sng" algn="ctr">
                      <a:solidFill>
                        <a:schemeClr val="bg1">
                          <a:lumMod val="65000"/>
                        </a:schemeClr>
                      </a:solidFill>
                      <a:prstDash val="solid"/>
                      <a:round/>
                      <a:headEnd type="none" w="med" len="med"/>
                      <a:tailEnd type="none" w="med" len="med"/>
                    </a:lnT>
                    <a:noFill/>
                  </a:tcPr>
                </a:tc>
                <a:tc>
                  <a:txBody>
                    <a:bodyPr/>
                    <a:lstStyle/>
                    <a:p>
                      <a:pPr algn="ctr">
                        <a:lnSpc>
                          <a:spcPct val="107000"/>
                        </a:lnSpc>
                        <a:spcAft>
                          <a:spcPts val="800"/>
                        </a:spcAft>
                      </a:pPr>
                      <a:r>
                        <a:rPr lang="en-AU" sz="1100">
                          <a:effectLst/>
                        </a:rPr>
                        <a:t>-</a:t>
                      </a:r>
                      <a:endParaRPr lang="en-AU"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T w="12700" cap="flat" cmpd="sng" algn="ctr">
                      <a:solidFill>
                        <a:schemeClr val="bg1">
                          <a:lumMod val="65000"/>
                        </a:schemeClr>
                      </a:solidFill>
                      <a:prstDash val="solid"/>
                      <a:round/>
                      <a:headEnd type="none" w="med" len="med"/>
                      <a:tailEnd type="none" w="med" len="med"/>
                    </a:lnT>
                    <a:noFill/>
                  </a:tcPr>
                </a:tc>
                <a:tc>
                  <a:txBody>
                    <a:bodyPr/>
                    <a:lstStyle/>
                    <a:p>
                      <a:pPr algn="ctr">
                        <a:lnSpc>
                          <a:spcPct val="107000"/>
                        </a:lnSpc>
                        <a:spcAft>
                          <a:spcPts val="800"/>
                        </a:spcAft>
                      </a:pPr>
                      <a:r>
                        <a:rPr lang="en-AU" sz="1100">
                          <a:effectLst/>
                        </a:rPr>
                        <a:t>-</a:t>
                      </a:r>
                      <a:endParaRPr lang="en-AU"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T w="12700" cap="flat" cmpd="sng" algn="ctr">
                      <a:solidFill>
                        <a:schemeClr val="bg1">
                          <a:lumMod val="65000"/>
                        </a:schemeClr>
                      </a:solidFill>
                      <a:prstDash val="solid"/>
                      <a:round/>
                      <a:headEnd type="none" w="med" len="med"/>
                      <a:tailEnd type="none" w="med" len="med"/>
                    </a:lnT>
                    <a:noFill/>
                  </a:tcPr>
                </a:tc>
                <a:tc>
                  <a:txBody>
                    <a:bodyPr/>
                    <a:lstStyle/>
                    <a:p>
                      <a:pPr algn="ctr">
                        <a:lnSpc>
                          <a:spcPct val="107000"/>
                        </a:lnSpc>
                        <a:spcAft>
                          <a:spcPts val="800"/>
                        </a:spcAft>
                      </a:pPr>
                      <a:r>
                        <a:rPr lang="en-AU" sz="1100">
                          <a:effectLst/>
                        </a:rPr>
                        <a:t>-</a:t>
                      </a:r>
                      <a:endParaRPr lang="en-AU"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T w="12700" cap="flat" cmpd="sng" algn="ctr">
                      <a:solidFill>
                        <a:schemeClr val="bg1">
                          <a:lumMod val="65000"/>
                        </a:schemeClr>
                      </a:solidFill>
                      <a:prstDash val="solid"/>
                      <a:round/>
                      <a:headEnd type="none" w="med" len="med"/>
                      <a:tailEnd type="none" w="med" len="med"/>
                    </a:lnT>
                    <a:noFill/>
                  </a:tcPr>
                </a:tc>
                <a:tc>
                  <a:txBody>
                    <a:bodyPr/>
                    <a:lstStyle/>
                    <a:p>
                      <a:pPr algn="ctr">
                        <a:lnSpc>
                          <a:spcPct val="107000"/>
                        </a:lnSpc>
                        <a:spcAft>
                          <a:spcPts val="800"/>
                        </a:spcAft>
                      </a:pPr>
                      <a:r>
                        <a:rPr lang="en-AU" sz="1100">
                          <a:effectLst/>
                        </a:rPr>
                        <a:t>-</a:t>
                      </a:r>
                      <a:endParaRPr lang="en-AU"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T w="12700" cap="flat" cmpd="sng" algn="ctr">
                      <a:solidFill>
                        <a:schemeClr val="bg1">
                          <a:lumMod val="65000"/>
                        </a:schemeClr>
                      </a:solidFill>
                      <a:prstDash val="solid"/>
                      <a:round/>
                      <a:headEnd type="none" w="med" len="med"/>
                      <a:tailEnd type="none" w="med" len="med"/>
                    </a:lnT>
                    <a:noFill/>
                  </a:tcPr>
                </a:tc>
                <a:extLst>
                  <a:ext uri="{0D108BD9-81ED-4DB2-BD59-A6C34878D82A}">
                    <a16:rowId xmlns:a16="http://schemas.microsoft.com/office/drawing/2014/main" val="3176456026"/>
                  </a:ext>
                </a:extLst>
              </a:tr>
              <a:tr h="0">
                <a:tc vMerge="1">
                  <a:txBody>
                    <a:bodyPr/>
                    <a:lstStyle/>
                    <a:p>
                      <a:endParaRPr lang="en-AU"/>
                    </a:p>
                  </a:txBody>
                  <a:tcPr/>
                </a:tc>
                <a:tc vMerge="1">
                  <a:txBody>
                    <a:bodyPr/>
                    <a:lstStyle/>
                    <a:p>
                      <a:endParaRPr lang="en-AU"/>
                    </a:p>
                  </a:txBody>
                  <a:tcPr/>
                </a:tc>
                <a:tc>
                  <a:txBody>
                    <a:bodyPr/>
                    <a:lstStyle/>
                    <a:p>
                      <a:pPr algn="ctr">
                        <a:lnSpc>
                          <a:spcPct val="107000"/>
                        </a:lnSpc>
                        <a:spcAft>
                          <a:spcPts val="800"/>
                        </a:spcAft>
                      </a:pPr>
                      <a:r>
                        <a:rPr lang="en-AU" sz="1100">
                          <a:effectLst/>
                        </a:rPr>
                        <a:t>Goodna</a:t>
                      </a:r>
                      <a:endParaRPr lang="en-AU"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oFill/>
                  </a:tcPr>
                </a:tc>
                <a:tc>
                  <a:txBody>
                    <a:bodyPr/>
                    <a:lstStyle/>
                    <a:p>
                      <a:pPr algn="ctr">
                        <a:lnSpc>
                          <a:spcPct val="107000"/>
                        </a:lnSpc>
                        <a:spcAft>
                          <a:spcPts val="800"/>
                        </a:spcAft>
                      </a:pPr>
                      <a:r>
                        <a:rPr lang="en-AU" sz="1100">
                          <a:effectLst/>
                        </a:rPr>
                        <a:t>-</a:t>
                      </a:r>
                      <a:endParaRPr lang="en-AU"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noFill/>
                  </a:tcPr>
                </a:tc>
                <a:tc>
                  <a:txBody>
                    <a:bodyPr/>
                    <a:lstStyle/>
                    <a:p>
                      <a:pPr algn="ctr">
                        <a:lnSpc>
                          <a:spcPct val="107000"/>
                        </a:lnSpc>
                        <a:spcAft>
                          <a:spcPts val="800"/>
                        </a:spcAft>
                      </a:pPr>
                      <a:r>
                        <a:rPr lang="en-AU" sz="1100">
                          <a:effectLst/>
                        </a:rPr>
                        <a:t>-</a:t>
                      </a:r>
                      <a:endParaRPr lang="en-AU"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noFill/>
                  </a:tcPr>
                </a:tc>
                <a:tc>
                  <a:txBody>
                    <a:bodyPr/>
                    <a:lstStyle/>
                    <a:p>
                      <a:pPr algn="ctr">
                        <a:lnSpc>
                          <a:spcPct val="107000"/>
                        </a:lnSpc>
                        <a:spcAft>
                          <a:spcPts val="800"/>
                        </a:spcAft>
                      </a:pPr>
                      <a:r>
                        <a:rPr lang="en-AU" sz="1100">
                          <a:effectLst/>
                        </a:rPr>
                        <a:t>-</a:t>
                      </a:r>
                      <a:endParaRPr lang="en-AU"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noFill/>
                  </a:tcPr>
                </a:tc>
                <a:tc>
                  <a:txBody>
                    <a:bodyPr/>
                    <a:lstStyle/>
                    <a:p>
                      <a:pPr algn="ctr">
                        <a:lnSpc>
                          <a:spcPct val="107000"/>
                        </a:lnSpc>
                        <a:spcAft>
                          <a:spcPts val="800"/>
                        </a:spcAft>
                      </a:pPr>
                      <a:r>
                        <a:rPr lang="en-AU" sz="1100">
                          <a:effectLst/>
                        </a:rPr>
                        <a:t>-</a:t>
                      </a:r>
                      <a:endParaRPr lang="en-AU"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noFill/>
                  </a:tcPr>
                </a:tc>
                <a:extLst>
                  <a:ext uri="{0D108BD9-81ED-4DB2-BD59-A6C34878D82A}">
                    <a16:rowId xmlns:a16="http://schemas.microsoft.com/office/drawing/2014/main" val="4254784427"/>
                  </a:ext>
                </a:extLst>
              </a:tr>
              <a:tr h="0">
                <a:tc vMerge="1">
                  <a:txBody>
                    <a:bodyPr/>
                    <a:lstStyle/>
                    <a:p>
                      <a:endParaRPr lang="en-AU"/>
                    </a:p>
                  </a:txBody>
                  <a:tcPr/>
                </a:tc>
                <a:tc vMerge="1">
                  <a:txBody>
                    <a:bodyPr/>
                    <a:lstStyle/>
                    <a:p>
                      <a:endParaRPr lang="en-AU"/>
                    </a:p>
                  </a:txBody>
                  <a:tcPr/>
                </a:tc>
                <a:tc>
                  <a:txBody>
                    <a:bodyPr/>
                    <a:lstStyle/>
                    <a:p>
                      <a:pPr algn="ctr">
                        <a:lnSpc>
                          <a:spcPct val="107000"/>
                        </a:lnSpc>
                        <a:spcAft>
                          <a:spcPts val="800"/>
                        </a:spcAft>
                      </a:pPr>
                      <a:r>
                        <a:rPr lang="en-AU" sz="1100" dirty="0">
                          <a:effectLst/>
                        </a:rPr>
                        <a:t>Redbank Plains</a:t>
                      </a:r>
                      <a:endParaRPr lang="en-AU"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B w="12700" cap="flat" cmpd="sng" algn="ctr">
                      <a:solidFill>
                        <a:schemeClr val="bg1">
                          <a:lumMod val="65000"/>
                        </a:schemeClr>
                      </a:solidFill>
                      <a:prstDash val="solid"/>
                      <a:round/>
                      <a:headEnd type="none" w="med" len="med"/>
                      <a:tailEnd type="none" w="med" len="med"/>
                    </a:lnB>
                    <a:noFill/>
                  </a:tcPr>
                </a:tc>
                <a:tc>
                  <a:txBody>
                    <a:bodyPr/>
                    <a:lstStyle/>
                    <a:p>
                      <a:pPr algn="ctr">
                        <a:lnSpc>
                          <a:spcPct val="107000"/>
                        </a:lnSpc>
                        <a:spcAft>
                          <a:spcPts val="800"/>
                        </a:spcAft>
                      </a:pPr>
                      <a:r>
                        <a:rPr lang="en-AU" sz="1100" dirty="0">
                          <a:effectLst/>
                        </a:rPr>
                        <a:t>-</a:t>
                      </a:r>
                      <a:endParaRPr lang="en-AU"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B w="12700" cap="flat" cmpd="sng" algn="ctr">
                      <a:solidFill>
                        <a:schemeClr val="bg1">
                          <a:lumMod val="65000"/>
                        </a:schemeClr>
                      </a:solidFill>
                      <a:prstDash val="solid"/>
                      <a:round/>
                      <a:headEnd type="none" w="med" len="med"/>
                      <a:tailEnd type="none" w="med" len="med"/>
                    </a:lnB>
                    <a:noFill/>
                  </a:tcPr>
                </a:tc>
                <a:tc>
                  <a:txBody>
                    <a:bodyPr/>
                    <a:lstStyle/>
                    <a:p>
                      <a:pPr algn="ctr">
                        <a:lnSpc>
                          <a:spcPct val="107000"/>
                        </a:lnSpc>
                        <a:spcAft>
                          <a:spcPts val="800"/>
                        </a:spcAft>
                      </a:pPr>
                      <a:r>
                        <a:rPr lang="en-AU" sz="1100">
                          <a:effectLst/>
                        </a:rPr>
                        <a:t>-</a:t>
                      </a:r>
                      <a:endParaRPr lang="en-AU"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B w="12700" cap="flat" cmpd="sng" algn="ctr">
                      <a:solidFill>
                        <a:schemeClr val="bg1">
                          <a:lumMod val="65000"/>
                        </a:schemeClr>
                      </a:solidFill>
                      <a:prstDash val="solid"/>
                      <a:round/>
                      <a:headEnd type="none" w="med" len="med"/>
                      <a:tailEnd type="none" w="med" len="med"/>
                    </a:lnB>
                    <a:noFill/>
                  </a:tcPr>
                </a:tc>
                <a:tc>
                  <a:txBody>
                    <a:bodyPr/>
                    <a:lstStyle/>
                    <a:p>
                      <a:pPr algn="ctr">
                        <a:lnSpc>
                          <a:spcPct val="107000"/>
                        </a:lnSpc>
                        <a:spcAft>
                          <a:spcPts val="800"/>
                        </a:spcAft>
                      </a:pPr>
                      <a:r>
                        <a:rPr lang="en-AU" sz="1100" dirty="0">
                          <a:effectLst/>
                        </a:rPr>
                        <a:t>-</a:t>
                      </a:r>
                      <a:endParaRPr lang="en-AU"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B w="12700" cap="flat" cmpd="sng" algn="ctr">
                      <a:solidFill>
                        <a:schemeClr val="bg1">
                          <a:lumMod val="65000"/>
                        </a:schemeClr>
                      </a:solidFill>
                      <a:prstDash val="solid"/>
                      <a:round/>
                      <a:headEnd type="none" w="med" len="med"/>
                      <a:tailEnd type="none" w="med" len="med"/>
                    </a:lnB>
                    <a:noFill/>
                  </a:tcPr>
                </a:tc>
                <a:tc>
                  <a:txBody>
                    <a:bodyPr/>
                    <a:lstStyle/>
                    <a:p>
                      <a:pPr algn="ctr">
                        <a:lnSpc>
                          <a:spcPct val="107000"/>
                        </a:lnSpc>
                        <a:spcAft>
                          <a:spcPts val="800"/>
                        </a:spcAft>
                      </a:pPr>
                      <a:r>
                        <a:rPr lang="en-AU" sz="1100" dirty="0">
                          <a:effectLst/>
                        </a:rPr>
                        <a:t>-</a:t>
                      </a:r>
                      <a:endParaRPr lang="en-AU"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B w="12700" cap="flat" cmpd="sng" algn="ctr">
                      <a:solidFill>
                        <a:schemeClr val="bg1">
                          <a:lumMod val="65000"/>
                        </a:schemeClr>
                      </a:solidFill>
                      <a:prstDash val="solid"/>
                      <a:round/>
                      <a:headEnd type="none" w="med" len="med"/>
                      <a:tailEnd type="none" w="med" len="med"/>
                    </a:lnB>
                    <a:noFill/>
                  </a:tcPr>
                </a:tc>
                <a:extLst>
                  <a:ext uri="{0D108BD9-81ED-4DB2-BD59-A6C34878D82A}">
                    <a16:rowId xmlns:a16="http://schemas.microsoft.com/office/drawing/2014/main" val="544017339"/>
                  </a:ext>
                </a:extLst>
              </a:tr>
              <a:tr h="0">
                <a:tc rowSpan="3">
                  <a:txBody>
                    <a:bodyPr/>
                    <a:lstStyle/>
                    <a:p>
                      <a:pPr algn="ctr">
                        <a:lnSpc>
                          <a:spcPct val="107000"/>
                        </a:lnSpc>
                        <a:spcAft>
                          <a:spcPts val="800"/>
                        </a:spcAft>
                      </a:pPr>
                      <a:r>
                        <a:rPr lang="en-AU" sz="1100" dirty="0">
                          <a:effectLst/>
                        </a:rPr>
                        <a:t>7</a:t>
                      </a:r>
                      <a:endParaRPr lang="en-AU"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mpd="sng">
                      <a:noFill/>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71C5CF"/>
                    </a:solidFill>
                  </a:tcPr>
                </a:tc>
                <a:tc rowSpan="3">
                  <a:txBody>
                    <a:bodyPr/>
                    <a:lstStyle/>
                    <a:p>
                      <a:pPr algn="ctr">
                        <a:lnSpc>
                          <a:spcPct val="107000"/>
                        </a:lnSpc>
                        <a:spcAft>
                          <a:spcPts val="800"/>
                        </a:spcAft>
                      </a:pPr>
                      <a:r>
                        <a:rPr lang="en-AU" sz="1100" dirty="0">
                          <a:effectLst/>
                        </a:rPr>
                        <a:t>Jun – Sep 2023</a:t>
                      </a:r>
                      <a:endParaRPr lang="en-AU"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noFill/>
                      <a:prstDash val="solid"/>
                      <a:round/>
                      <a:headEnd type="none" w="med" len="med"/>
                      <a:tailEnd type="none" w="med" len="med"/>
                    </a:lnL>
                    <a:lnT w="12700" cap="flat" cmpd="sng" algn="ctr">
                      <a:solidFill>
                        <a:schemeClr val="bg1">
                          <a:lumMod val="65000"/>
                        </a:schemeClr>
                      </a:solidFill>
                      <a:prstDash val="solid"/>
                      <a:round/>
                      <a:headEnd type="none" w="med" len="med"/>
                      <a:tailEnd type="none" w="med" len="med"/>
                    </a:lnT>
                    <a:noFill/>
                  </a:tcPr>
                </a:tc>
                <a:tc>
                  <a:txBody>
                    <a:bodyPr/>
                    <a:lstStyle/>
                    <a:p>
                      <a:pPr algn="ctr">
                        <a:lnSpc>
                          <a:spcPct val="107000"/>
                        </a:lnSpc>
                        <a:spcAft>
                          <a:spcPts val="800"/>
                        </a:spcAft>
                      </a:pPr>
                      <a:r>
                        <a:rPr lang="en-AU" sz="1100">
                          <a:effectLst/>
                        </a:rPr>
                        <a:t>Rosewood</a:t>
                      </a:r>
                      <a:endParaRPr lang="en-AU"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T w="12700" cap="flat" cmpd="sng" algn="ctr">
                      <a:solidFill>
                        <a:schemeClr val="bg1">
                          <a:lumMod val="65000"/>
                        </a:schemeClr>
                      </a:solidFill>
                      <a:prstDash val="solid"/>
                      <a:round/>
                      <a:headEnd type="none" w="med" len="med"/>
                      <a:tailEnd type="none" w="med" len="med"/>
                    </a:lnT>
                    <a:noFill/>
                  </a:tcPr>
                </a:tc>
                <a:tc>
                  <a:txBody>
                    <a:bodyPr/>
                    <a:lstStyle/>
                    <a:p>
                      <a:pPr algn="ctr">
                        <a:lnSpc>
                          <a:spcPct val="107000"/>
                        </a:lnSpc>
                        <a:spcAft>
                          <a:spcPts val="800"/>
                        </a:spcAft>
                      </a:pPr>
                      <a:r>
                        <a:rPr lang="en-AU" sz="1100" dirty="0">
                          <a:effectLst/>
                        </a:rPr>
                        <a:t>2</a:t>
                      </a:r>
                      <a:endParaRPr lang="en-AU"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T w="12700" cap="flat" cmpd="sng" algn="ctr">
                      <a:solidFill>
                        <a:schemeClr val="bg1">
                          <a:lumMod val="65000"/>
                        </a:schemeClr>
                      </a:solidFill>
                      <a:prstDash val="solid"/>
                      <a:round/>
                      <a:headEnd type="none" w="med" len="med"/>
                      <a:tailEnd type="none" w="med" len="med"/>
                    </a:lnT>
                    <a:noFill/>
                  </a:tcPr>
                </a:tc>
                <a:tc>
                  <a:txBody>
                    <a:bodyPr/>
                    <a:lstStyle/>
                    <a:p>
                      <a:pPr algn="ctr">
                        <a:lnSpc>
                          <a:spcPct val="107000"/>
                        </a:lnSpc>
                        <a:spcAft>
                          <a:spcPts val="800"/>
                        </a:spcAft>
                      </a:pPr>
                      <a:r>
                        <a:rPr lang="en-AU" sz="1100" dirty="0">
                          <a:effectLst/>
                        </a:rPr>
                        <a:t>25</a:t>
                      </a:r>
                      <a:endParaRPr lang="en-AU"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T w="12700" cap="flat" cmpd="sng" algn="ctr">
                      <a:solidFill>
                        <a:schemeClr val="bg1">
                          <a:lumMod val="65000"/>
                        </a:schemeClr>
                      </a:solidFill>
                      <a:prstDash val="solid"/>
                      <a:round/>
                      <a:headEnd type="none" w="med" len="med"/>
                      <a:tailEnd type="none" w="med" len="med"/>
                    </a:lnT>
                    <a:noFill/>
                  </a:tcPr>
                </a:tc>
                <a:tc>
                  <a:txBody>
                    <a:bodyPr/>
                    <a:lstStyle/>
                    <a:p>
                      <a:pPr algn="ctr">
                        <a:lnSpc>
                          <a:spcPct val="107000"/>
                        </a:lnSpc>
                        <a:spcAft>
                          <a:spcPts val="800"/>
                        </a:spcAft>
                      </a:pPr>
                      <a:r>
                        <a:rPr lang="en-AU" sz="1100" dirty="0">
                          <a:effectLst/>
                        </a:rPr>
                        <a:t>27</a:t>
                      </a:r>
                      <a:endParaRPr lang="en-AU"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T w="12700" cap="flat" cmpd="sng" algn="ctr">
                      <a:solidFill>
                        <a:schemeClr val="bg1">
                          <a:lumMod val="65000"/>
                        </a:schemeClr>
                      </a:solidFill>
                      <a:prstDash val="solid"/>
                      <a:round/>
                      <a:headEnd type="none" w="med" len="med"/>
                      <a:tailEnd type="none" w="med" len="med"/>
                    </a:lnT>
                    <a:noFill/>
                  </a:tcPr>
                </a:tc>
                <a:tc>
                  <a:txBody>
                    <a:bodyPr/>
                    <a:lstStyle/>
                    <a:p>
                      <a:pPr algn="ctr">
                        <a:lnSpc>
                          <a:spcPct val="107000"/>
                        </a:lnSpc>
                        <a:spcAft>
                          <a:spcPts val="800"/>
                        </a:spcAft>
                      </a:pPr>
                      <a:r>
                        <a:rPr lang="en-AU" sz="1100" dirty="0">
                          <a:effectLst/>
                          <a:latin typeface="Calibri" panose="020F0502020204030204" pitchFamily="34" charset="0"/>
                          <a:ea typeface="Calibri" panose="020F0502020204030204" pitchFamily="34" charset="0"/>
                          <a:cs typeface="Times New Roman" panose="02020603050405020304" pitchFamily="18" charset="0"/>
                        </a:rPr>
                        <a:t>5</a:t>
                      </a:r>
                    </a:p>
                  </a:txBody>
                  <a:tcPr marL="68580" marR="68580" marT="0" marB="0" anchor="ctr">
                    <a:lnT w="12700" cap="flat" cmpd="sng" algn="ctr">
                      <a:solidFill>
                        <a:schemeClr val="bg1">
                          <a:lumMod val="65000"/>
                        </a:schemeClr>
                      </a:solidFill>
                      <a:prstDash val="solid"/>
                      <a:round/>
                      <a:headEnd type="none" w="med" len="med"/>
                      <a:tailEnd type="none" w="med" len="med"/>
                    </a:lnT>
                    <a:noFill/>
                  </a:tcPr>
                </a:tc>
                <a:extLst>
                  <a:ext uri="{0D108BD9-81ED-4DB2-BD59-A6C34878D82A}">
                    <a16:rowId xmlns:a16="http://schemas.microsoft.com/office/drawing/2014/main" val="3223884810"/>
                  </a:ext>
                </a:extLst>
              </a:tr>
              <a:tr h="0">
                <a:tc vMerge="1">
                  <a:txBody>
                    <a:bodyPr/>
                    <a:lstStyle/>
                    <a:p>
                      <a:endParaRPr lang="en-AU"/>
                    </a:p>
                  </a:txBody>
                  <a:tcPr/>
                </a:tc>
                <a:tc vMerge="1">
                  <a:txBody>
                    <a:bodyPr/>
                    <a:lstStyle/>
                    <a:p>
                      <a:endParaRPr lang="en-AU"/>
                    </a:p>
                  </a:txBody>
                  <a:tcPr/>
                </a:tc>
                <a:tc>
                  <a:txBody>
                    <a:bodyPr/>
                    <a:lstStyle/>
                    <a:p>
                      <a:pPr algn="ctr">
                        <a:lnSpc>
                          <a:spcPct val="107000"/>
                        </a:lnSpc>
                        <a:spcAft>
                          <a:spcPts val="800"/>
                        </a:spcAft>
                      </a:pPr>
                      <a:r>
                        <a:rPr lang="en-AU" sz="1100" dirty="0">
                          <a:effectLst/>
                        </a:rPr>
                        <a:t>Goodna</a:t>
                      </a:r>
                      <a:endParaRPr lang="en-AU"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oFill/>
                  </a:tcPr>
                </a:tc>
                <a:tc>
                  <a:txBody>
                    <a:bodyPr/>
                    <a:lstStyle/>
                    <a:p>
                      <a:pPr algn="ctr">
                        <a:lnSpc>
                          <a:spcPct val="107000"/>
                        </a:lnSpc>
                        <a:spcAft>
                          <a:spcPts val="800"/>
                        </a:spcAft>
                      </a:pPr>
                      <a:r>
                        <a:rPr lang="en-AU" sz="1100" dirty="0">
                          <a:effectLst/>
                          <a:latin typeface="Calibri" panose="020F0502020204030204" pitchFamily="34" charset="0"/>
                          <a:ea typeface="Calibri" panose="020F0502020204030204" pitchFamily="34" charset="0"/>
                          <a:cs typeface="Times New Roman" panose="02020603050405020304" pitchFamily="18" charset="0"/>
                        </a:rPr>
                        <a:t>2</a:t>
                      </a:r>
                    </a:p>
                  </a:txBody>
                  <a:tcPr marL="68580" marR="68580" marT="0" marB="0" anchor="ctr">
                    <a:noFill/>
                  </a:tcPr>
                </a:tc>
                <a:tc>
                  <a:txBody>
                    <a:bodyPr/>
                    <a:lstStyle/>
                    <a:p>
                      <a:pPr algn="ctr">
                        <a:lnSpc>
                          <a:spcPct val="107000"/>
                        </a:lnSpc>
                        <a:spcAft>
                          <a:spcPts val="800"/>
                        </a:spcAft>
                      </a:pPr>
                      <a:r>
                        <a:rPr lang="en-AU" sz="1100" dirty="0">
                          <a:effectLst/>
                        </a:rPr>
                        <a:t>21</a:t>
                      </a:r>
                      <a:endParaRPr lang="en-AU"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noFill/>
                  </a:tcPr>
                </a:tc>
                <a:tc>
                  <a:txBody>
                    <a:bodyPr/>
                    <a:lstStyle/>
                    <a:p>
                      <a:pPr algn="ctr">
                        <a:lnSpc>
                          <a:spcPct val="107000"/>
                        </a:lnSpc>
                        <a:spcAft>
                          <a:spcPts val="800"/>
                        </a:spcAft>
                      </a:pPr>
                      <a:r>
                        <a:rPr lang="en-AU" sz="1100" dirty="0">
                          <a:effectLst/>
                        </a:rPr>
                        <a:t>23</a:t>
                      </a:r>
                      <a:endParaRPr lang="en-AU"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noFill/>
                  </a:tcPr>
                </a:tc>
                <a:tc>
                  <a:txBody>
                    <a:bodyPr/>
                    <a:lstStyle/>
                    <a:p>
                      <a:pPr algn="ctr">
                        <a:lnSpc>
                          <a:spcPct val="107000"/>
                        </a:lnSpc>
                        <a:spcAft>
                          <a:spcPts val="800"/>
                        </a:spcAft>
                      </a:pPr>
                      <a:r>
                        <a:rPr lang="en-AU" sz="1100" dirty="0">
                          <a:effectLst/>
                        </a:rPr>
                        <a:t>5</a:t>
                      </a:r>
                      <a:endParaRPr lang="en-AU"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noFill/>
                  </a:tcPr>
                </a:tc>
                <a:extLst>
                  <a:ext uri="{0D108BD9-81ED-4DB2-BD59-A6C34878D82A}">
                    <a16:rowId xmlns:a16="http://schemas.microsoft.com/office/drawing/2014/main" val="1356868900"/>
                  </a:ext>
                </a:extLst>
              </a:tr>
              <a:tr h="0">
                <a:tc vMerge="1">
                  <a:txBody>
                    <a:bodyPr/>
                    <a:lstStyle/>
                    <a:p>
                      <a:endParaRPr lang="en-AU"/>
                    </a:p>
                  </a:txBody>
                  <a:tcPr/>
                </a:tc>
                <a:tc vMerge="1">
                  <a:txBody>
                    <a:bodyPr/>
                    <a:lstStyle/>
                    <a:p>
                      <a:endParaRPr lang="en-AU"/>
                    </a:p>
                  </a:txBody>
                  <a:tcPr/>
                </a:tc>
                <a:tc>
                  <a:txBody>
                    <a:bodyPr/>
                    <a:lstStyle/>
                    <a:p>
                      <a:pPr algn="ctr">
                        <a:lnSpc>
                          <a:spcPct val="107000"/>
                        </a:lnSpc>
                        <a:spcAft>
                          <a:spcPts val="800"/>
                        </a:spcAft>
                      </a:pPr>
                      <a:r>
                        <a:rPr lang="en-AU" sz="1100">
                          <a:effectLst/>
                        </a:rPr>
                        <a:t>Redbank Plains</a:t>
                      </a:r>
                      <a:endParaRPr lang="en-AU"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oFill/>
                  </a:tcPr>
                </a:tc>
                <a:tc>
                  <a:txBody>
                    <a:bodyPr/>
                    <a:lstStyle/>
                    <a:p>
                      <a:pPr algn="ctr">
                        <a:lnSpc>
                          <a:spcPct val="107000"/>
                        </a:lnSpc>
                        <a:spcAft>
                          <a:spcPts val="800"/>
                        </a:spcAft>
                      </a:pPr>
                      <a:r>
                        <a:rPr lang="en-AU" sz="1100">
                          <a:effectLst/>
                        </a:rPr>
                        <a:t>TBA</a:t>
                      </a:r>
                      <a:endParaRPr lang="en-AU"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noFill/>
                  </a:tcPr>
                </a:tc>
                <a:tc>
                  <a:txBody>
                    <a:bodyPr/>
                    <a:lstStyle/>
                    <a:p>
                      <a:pPr algn="ctr">
                        <a:lnSpc>
                          <a:spcPct val="107000"/>
                        </a:lnSpc>
                        <a:spcAft>
                          <a:spcPts val="800"/>
                        </a:spcAft>
                      </a:pPr>
                      <a:r>
                        <a:rPr lang="en-AU" sz="1100">
                          <a:effectLst/>
                        </a:rPr>
                        <a:t>TBA</a:t>
                      </a:r>
                      <a:endParaRPr lang="en-AU"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noFill/>
                  </a:tcPr>
                </a:tc>
                <a:tc>
                  <a:txBody>
                    <a:bodyPr/>
                    <a:lstStyle/>
                    <a:p>
                      <a:pPr algn="ctr">
                        <a:lnSpc>
                          <a:spcPct val="107000"/>
                        </a:lnSpc>
                        <a:spcAft>
                          <a:spcPts val="800"/>
                        </a:spcAft>
                      </a:pPr>
                      <a:r>
                        <a:rPr lang="en-AU" sz="1100" dirty="0">
                          <a:effectLst/>
                        </a:rPr>
                        <a:t>TBA</a:t>
                      </a:r>
                      <a:endParaRPr lang="en-AU"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noFill/>
                  </a:tcPr>
                </a:tc>
                <a:tc>
                  <a:txBody>
                    <a:bodyPr/>
                    <a:lstStyle/>
                    <a:p>
                      <a:pPr algn="ctr">
                        <a:lnSpc>
                          <a:spcPct val="107000"/>
                        </a:lnSpc>
                        <a:spcAft>
                          <a:spcPts val="800"/>
                        </a:spcAft>
                      </a:pPr>
                      <a:r>
                        <a:rPr lang="en-AU" sz="1100" dirty="0">
                          <a:effectLst/>
                        </a:rPr>
                        <a:t>TBA</a:t>
                      </a:r>
                      <a:endParaRPr lang="en-AU"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noFill/>
                  </a:tcPr>
                </a:tc>
                <a:extLst>
                  <a:ext uri="{0D108BD9-81ED-4DB2-BD59-A6C34878D82A}">
                    <a16:rowId xmlns:a16="http://schemas.microsoft.com/office/drawing/2014/main" val="3891941899"/>
                  </a:ext>
                </a:extLst>
              </a:tr>
            </a:tbl>
          </a:graphicData>
        </a:graphic>
      </p:graphicFrame>
      <p:sp>
        <p:nvSpPr>
          <p:cNvPr id="10" name="TextBox 9">
            <a:extLst>
              <a:ext uri="{FF2B5EF4-FFF2-40B4-BE49-F238E27FC236}">
                <a16:creationId xmlns:a16="http://schemas.microsoft.com/office/drawing/2014/main" id="{0F2BFF0E-8C40-001F-4C11-FE56C02C99A6}"/>
              </a:ext>
            </a:extLst>
          </p:cNvPr>
          <p:cNvSpPr txBox="1"/>
          <p:nvPr/>
        </p:nvSpPr>
        <p:spPr>
          <a:xfrm>
            <a:off x="5340849" y="4639492"/>
            <a:ext cx="6601572" cy="2185214"/>
          </a:xfrm>
          <a:prstGeom prst="rect">
            <a:avLst/>
          </a:prstGeom>
          <a:noFill/>
        </p:spPr>
        <p:txBody>
          <a:bodyPr wrap="square" rtlCol="0">
            <a:spAutoFit/>
          </a:bodyPr>
          <a:lstStyle/>
          <a:p>
            <a:pPr>
              <a:spcAft>
                <a:spcPts val="600"/>
              </a:spcAft>
            </a:pPr>
            <a:r>
              <a:rPr lang="en-AU" dirty="0">
                <a:latin typeface="Calibri" panose="020F0502020204030204" pitchFamily="34" charset="0"/>
              </a:rPr>
              <a:t>* Based on an estimated speed of 300 images per minute, calculated based on the average real speed of cleaning the images post-auto sorting by the modified </a:t>
            </a:r>
            <a:r>
              <a:rPr lang="en-AU" dirty="0" err="1">
                <a:latin typeface="Calibri" panose="020F0502020204030204" pitchFamily="34" charset="0"/>
              </a:rPr>
              <a:t>MegaDetector</a:t>
            </a:r>
            <a:r>
              <a:rPr lang="en-AU" dirty="0">
                <a:latin typeface="Calibri" panose="020F0502020204030204" pitchFamily="34" charset="0"/>
              </a:rPr>
              <a:t> software. </a:t>
            </a:r>
          </a:p>
          <a:p>
            <a:pPr>
              <a:spcAft>
                <a:spcPts val="600"/>
              </a:spcAft>
            </a:pPr>
            <a:r>
              <a:rPr lang="en-AU" dirty="0">
                <a:latin typeface="Calibri" panose="020F0502020204030204" pitchFamily="34" charset="0"/>
              </a:rPr>
              <a:t> ** Based on an estimated speed of 5 images per minute, calculated based on the average real speed of identifying the species in the images on the Camelot software. </a:t>
            </a:r>
          </a:p>
          <a:p>
            <a:pPr>
              <a:spcAft>
                <a:spcPts val="600"/>
              </a:spcAft>
            </a:pPr>
            <a:r>
              <a:rPr lang="en-AU" dirty="0">
                <a:latin typeface="Calibri" panose="020F0502020204030204" pitchFamily="34" charset="0"/>
              </a:rPr>
              <a:t> *** based on 8 hours per week of work</a:t>
            </a:r>
          </a:p>
        </p:txBody>
      </p:sp>
      <p:sp>
        <p:nvSpPr>
          <p:cNvPr id="11" name="TextBox 10">
            <a:extLst>
              <a:ext uri="{FF2B5EF4-FFF2-40B4-BE49-F238E27FC236}">
                <a16:creationId xmlns:a16="http://schemas.microsoft.com/office/drawing/2014/main" id="{F9CEA418-04A7-3B88-AE5A-CC0975341330}"/>
              </a:ext>
            </a:extLst>
          </p:cNvPr>
          <p:cNvSpPr txBox="1"/>
          <p:nvPr/>
        </p:nvSpPr>
        <p:spPr>
          <a:xfrm>
            <a:off x="5202161" y="511672"/>
            <a:ext cx="6740260" cy="369332"/>
          </a:xfrm>
          <a:prstGeom prst="rect">
            <a:avLst/>
          </a:prstGeom>
          <a:noFill/>
        </p:spPr>
        <p:txBody>
          <a:bodyPr wrap="square" rtlCol="0">
            <a:spAutoFit/>
          </a:bodyPr>
          <a:lstStyle/>
          <a:p>
            <a:r>
              <a:rPr lang="en-AU" dirty="0"/>
              <a:t>Estimated time required to process data from camera deployments</a:t>
            </a:r>
          </a:p>
        </p:txBody>
      </p:sp>
      <p:sp>
        <p:nvSpPr>
          <p:cNvPr id="12" name="TextBox 11">
            <a:extLst>
              <a:ext uri="{FF2B5EF4-FFF2-40B4-BE49-F238E27FC236}">
                <a16:creationId xmlns:a16="http://schemas.microsoft.com/office/drawing/2014/main" id="{6D9AA973-2141-5904-2A91-F1F827360D2F}"/>
              </a:ext>
            </a:extLst>
          </p:cNvPr>
          <p:cNvSpPr txBox="1"/>
          <p:nvPr/>
        </p:nvSpPr>
        <p:spPr>
          <a:xfrm>
            <a:off x="86291" y="2423501"/>
            <a:ext cx="4947919" cy="4401205"/>
          </a:xfrm>
          <a:prstGeom prst="rect">
            <a:avLst/>
          </a:prstGeom>
          <a:noFill/>
        </p:spPr>
        <p:txBody>
          <a:bodyPr wrap="square" rtlCol="0">
            <a:spAutoFit/>
          </a:bodyPr>
          <a:lstStyle/>
          <a:p>
            <a:pPr marL="288000" indent="-285750">
              <a:spcAft>
                <a:spcPts val="300"/>
              </a:spcAft>
              <a:buFont typeface="Arial" panose="020B0604020202020204" pitchFamily="34" charset="0"/>
              <a:buChar char="•"/>
            </a:pPr>
            <a:r>
              <a:rPr lang="en-AU" b="1" dirty="0">
                <a:latin typeface="Calibri" panose="020F0502020204030204" pitchFamily="34" charset="0"/>
              </a:rPr>
              <a:t>This study has two aims. Firstly, </a:t>
            </a:r>
            <a:r>
              <a:rPr lang="en-AU" dirty="0">
                <a:latin typeface="Calibri" panose="020F0502020204030204" pitchFamily="34" charset="0"/>
              </a:rPr>
              <a:t>to evaluate the effect of our CCP on free-roaming cat numbers in 3 suburbs, and </a:t>
            </a:r>
            <a:r>
              <a:rPr lang="en-AU" b="1" dirty="0">
                <a:latin typeface="Calibri" panose="020F0502020204030204" pitchFamily="34" charset="0"/>
              </a:rPr>
              <a:t>secondly, </a:t>
            </a:r>
            <a:r>
              <a:rPr lang="en-AU" dirty="0">
                <a:latin typeface="Calibri" panose="020F0502020204030204" pitchFamily="34" charset="0"/>
              </a:rPr>
              <a:t>to determine if native wildlife density &amp; diversity is associated with the number of free-roaming cats.</a:t>
            </a:r>
          </a:p>
          <a:p>
            <a:pPr marL="288000" indent="-285750">
              <a:spcAft>
                <a:spcPts val="300"/>
              </a:spcAft>
              <a:buFont typeface="Arial" panose="020B0604020202020204" pitchFamily="34" charset="0"/>
              <a:buChar char="•"/>
            </a:pPr>
            <a:r>
              <a:rPr lang="en-AU" b="1" dirty="0">
                <a:latin typeface="Calibri" panose="020F0502020204030204" pitchFamily="34" charset="0"/>
              </a:rPr>
              <a:t>7 rounds of data collection </a:t>
            </a:r>
            <a:r>
              <a:rPr lang="en-AU" dirty="0">
                <a:latin typeface="Calibri" panose="020F0502020204030204" pitchFamily="34" charset="0"/>
              </a:rPr>
              <a:t>have been completed – 50 cameras are sequentially placed in 3 suburbs for 2 weeks every 6 months. </a:t>
            </a:r>
          </a:p>
          <a:p>
            <a:pPr marL="288000" indent="-285750">
              <a:spcAft>
                <a:spcPts val="300"/>
              </a:spcAft>
              <a:buFont typeface="Arial" panose="020B0604020202020204" pitchFamily="34" charset="0"/>
              <a:buChar char="•"/>
            </a:pPr>
            <a:r>
              <a:rPr lang="en-AU" b="1" dirty="0">
                <a:latin typeface="Calibri" panose="020F0502020204030204" pitchFamily="34" charset="0"/>
              </a:rPr>
              <a:t>Data processing is complete </a:t>
            </a:r>
            <a:r>
              <a:rPr lang="en-AU" dirty="0">
                <a:latin typeface="Calibri" panose="020F0502020204030204" pitchFamily="34" charset="0"/>
              </a:rPr>
              <a:t>for rounds 3-6 &amp; is in progress for rounds 1, 2 and 7.</a:t>
            </a:r>
          </a:p>
          <a:p>
            <a:pPr marL="288000" indent="-285750">
              <a:spcAft>
                <a:spcPts val="300"/>
              </a:spcAft>
              <a:buFont typeface="Arial" panose="020B0604020202020204" pitchFamily="34" charset="0"/>
              <a:buChar char="•"/>
            </a:pPr>
            <a:r>
              <a:rPr lang="en-AU" b="1" dirty="0">
                <a:latin typeface="Calibri" panose="020F0502020204030204" pitchFamily="34" charset="0"/>
              </a:rPr>
              <a:t>Improvements in deployment method </a:t>
            </a:r>
            <a:r>
              <a:rPr lang="en-AU" dirty="0">
                <a:latin typeface="Calibri" panose="020F0502020204030204" pitchFamily="34" charset="0"/>
              </a:rPr>
              <a:t>has reduced the volume of data by several hundred thousand images per deployment.</a:t>
            </a:r>
          </a:p>
          <a:p>
            <a:pPr marL="288000" indent="-285750">
              <a:spcAft>
                <a:spcPts val="300"/>
              </a:spcAft>
              <a:buFont typeface="Arial" panose="020B0604020202020204" pitchFamily="34" charset="0"/>
              <a:buChar char="•"/>
            </a:pPr>
            <a:r>
              <a:rPr lang="en-AU" b="1" dirty="0">
                <a:latin typeface="Calibri" panose="020F0502020204030204" pitchFamily="34" charset="0"/>
              </a:rPr>
              <a:t>New software </a:t>
            </a:r>
            <a:r>
              <a:rPr lang="en-AU" dirty="0">
                <a:latin typeface="Calibri" panose="020F0502020204030204" pitchFamily="34" charset="0"/>
              </a:rPr>
              <a:t>used to sort images by contents has reduced cleaning time by ~50%.</a:t>
            </a:r>
          </a:p>
        </p:txBody>
      </p:sp>
      <p:pic>
        <p:nvPicPr>
          <p:cNvPr id="13" name="Picture 12">
            <a:extLst>
              <a:ext uri="{FF2B5EF4-FFF2-40B4-BE49-F238E27FC236}">
                <a16:creationId xmlns:a16="http://schemas.microsoft.com/office/drawing/2014/main" id="{A34DF2FD-0994-8906-5F7A-6245A85CE67F}"/>
              </a:ext>
            </a:extLst>
          </p:cNvPr>
          <p:cNvPicPr>
            <a:picLocks noChangeAspect="1"/>
          </p:cNvPicPr>
          <p:nvPr/>
        </p:nvPicPr>
        <p:blipFill>
          <a:blip r:embed="rId2" cstate="email">
            <a:extLst>
              <a:ext uri="{28A0092B-C50C-407E-A947-70E740481C1C}">
                <a14:useLocalDpi xmlns:a14="http://schemas.microsoft.com/office/drawing/2010/main"/>
              </a:ext>
            </a:extLst>
          </a:blip>
          <a:srcRect/>
          <a:stretch>
            <a:fillRect/>
          </a:stretch>
        </p:blipFill>
        <p:spPr bwMode="auto">
          <a:xfrm>
            <a:off x="1584960" y="526439"/>
            <a:ext cx="2530739" cy="1897062"/>
          </a:xfrm>
          <a:prstGeom prst="rect">
            <a:avLst/>
          </a:prstGeom>
          <a:noFill/>
          <a:ln>
            <a:noFill/>
          </a:ln>
        </p:spPr>
      </p:pic>
    </p:spTree>
    <p:extLst>
      <p:ext uri="{BB962C8B-B14F-4D97-AF65-F5344CB8AC3E}">
        <p14:creationId xmlns:p14="http://schemas.microsoft.com/office/powerpoint/2010/main" val="19436921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7186BE7A-70BF-4046-75F1-E8DC9171D76E}"/>
              </a:ext>
            </a:extLst>
          </p:cNvPr>
          <p:cNvSpPr txBox="1"/>
          <p:nvPr/>
        </p:nvSpPr>
        <p:spPr>
          <a:xfrm>
            <a:off x="233680" y="48559"/>
            <a:ext cx="11714480" cy="646331"/>
          </a:xfrm>
          <a:prstGeom prst="rect">
            <a:avLst/>
          </a:prstGeom>
          <a:noFill/>
        </p:spPr>
        <p:txBody>
          <a:bodyPr wrap="square" rtlCol="0">
            <a:spAutoFit/>
          </a:bodyPr>
          <a:lstStyle/>
          <a:p>
            <a:r>
              <a:rPr lang="en-GB" b="1" dirty="0">
                <a:solidFill>
                  <a:schemeClr val="bg2">
                    <a:lumMod val="25000"/>
                  </a:schemeClr>
                </a:solidFill>
              </a:rPr>
              <a:t>2023 Mid-Year Report: Community Cat Program / Ecology Study: Tracking of cat movements following desexing of cats at multi-cat locations where cats are being cared for caregiver (semi-owners) under DAF permit. </a:t>
            </a:r>
            <a:endParaRPr lang="en-AU" b="1" dirty="0">
              <a:solidFill>
                <a:schemeClr val="bg2">
                  <a:lumMod val="25000"/>
                </a:schemeClr>
              </a:solidFill>
            </a:endParaRPr>
          </a:p>
        </p:txBody>
      </p:sp>
      <p:cxnSp>
        <p:nvCxnSpPr>
          <p:cNvPr id="7" name="Straight Connector 6">
            <a:extLst>
              <a:ext uri="{FF2B5EF4-FFF2-40B4-BE49-F238E27FC236}">
                <a16:creationId xmlns:a16="http://schemas.microsoft.com/office/drawing/2014/main" id="{086AE276-BB5A-47D9-AB04-3B4A3FA21B6E}"/>
              </a:ext>
            </a:extLst>
          </p:cNvPr>
          <p:cNvCxnSpPr>
            <a:cxnSpLocks/>
          </p:cNvCxnSpPr>
          <p:nvPr/>
        </p:nvCxnSpPr>
        <p:spPr>
          <a:xfrm>
            <a:off x="595281" y="717331"/>
            <a:ext cx="11114314" cy="0"/>
          </a:xfrm>
          <a:prstGeom prst="line">
            <a:avLst/>
          </a:prstGeom>
          <a:ln>
            <a:solidFill>
              <a:schemeClr val="bg2">
                <a:lumMod val="25000"/>
              </a:schemeClr>
            </a:solidFill>
          </a:ln>
        </p:spPr>
        <p:style>
          <a:lnRef idx="3">
            <a:schemeClr val="dk1"/>
          </a:lnRef>
          <a:fillRef idx="0">
            <a:schemeClr val="dk1"/>
          </a:fillRef>
          <a:effectRef idx="2">
            <a:schemeClr val="dk1"/>
          </a:effectRef>
          <a:fontRef idx="minor">
            <a:schemeClr val="tx1"/>
          </a:fontRef>
        </p:style>
      </p:cxnSp>
      <p:sp>
        <p:nvSpPr>
          <p:cNvPr id="10" name="TextBox 9">
            <a:extLst>
              <a:ext uri="{FF2B5EF4-FFF2-40B4-BE49-F238E27FC236}">
                <a16:creationId xmlns:a16="http://schemas.microsoft.com/office/drawing/2014/main" id="{9F3B8EED-37C9-BC99-8288-C7D2B86CA17A}"/>
              </a:ext>
            </a:extLst>
          </p:cNvPr>
          <p:cNvSpPr txBox="1"/>
          <p:nvPr/>
        </p:nvSpPr>
        <p:spPr>
          <a:xfrm>
            <a:off x="142240" y="4504407"/>
            <a:ext cx="12049759" cy="3154710"/>
          </a:xfrm>
          <a:prstGeom prst="rect">
            <a:avLst/>
          </a:prstGeom>
          <a:noFill/>
        </p:spPr>
        <p:txBody>
          <a:bodyPr wrap="square" numCol="1" rtlCol="0">
            <a:spAutoFit/>
          </a:bodyPr>
          <a:lstStyle/>
          <a:p>
            <a:pPr marL="288000" indent="-285750">
              <a:buFont typeface="Arial" panose="020B0604020202020204" pitchFamily="34" charset="0"/>
              <a:buChar char="•"/>
            </a:pPr>
            <a:r>
              <a:rPr lang="en-AU" b="1" dirty="0">
                <a:latin typeface="Calibri" panose="020F0502020204030204" pitchFamily="34" charset="0"/>
              </a:rPr>
              <a:t>The aim of this study </a:t>
            </a:r>
            <a:r>
              <a:rPr lang="en-AU" dirty="0">
                <a:latin typeface="Calibri" panose="020F0502020204030204" pitchFamily="34" charset="0"/>
              </a:rPr>
              <a:t>is to document the home range of cats covered by our </a:t>
            </a:r>
            <a:r>
              <a:rPr lang="en-US" dirty="0">
                <a:latin typeface="Calibri" panose="020F0502020204030204" pitchFamily="34" charset="0"/>
              </a:rPr>
              <a:t>Restricted Matter Permit (DAF). These cats are desexed &amp; microchipped, but remain semi-owned and cared for by a designated carer. APWF contact details are on the microchip database.  The</a:t>
            </a:r>
            <a:r>
              <a:rPr lang="en-US" b="1" dirty="0">
                <a:latin typeface="Calibri" panose="020F0502020204030204" pitchFamily="34" charset="0"/>
              </a:rPr>
              <a:t> aim is to determine if these cats relocate to forest and become feral after desexing.  Answer = NO</a:t>
            </a:r>
          </a:p>
          <a:p>
            <a:pPr marL="288000" indent="-285750">
              <a:buFont typeface="Arial" panose="020B0604020202020204" pitchFamily="34" charset="0"/>
              <a:buChar char="•"/>
            </a:pPr>
            <a:r>
              <a:rPr lang="en-AU" dirty="0">
                <a:latin typeface="Calibri" panose="020F0502020204030204" pitchFamily="34" charset="0"/>
              </a:rPr>
              <a:t>Middle image shows one cat at a multi-cat site (from 20 July–11 Sep 2023). </a:t>
            </a:r>
            <a:r>
              <a:rPr lang="en-AU" b="1" dirty="0">
                <a:latin typeface="Calibri" panose="020F0502020204030204" pitchFamily="34" charset="0"/>
              </a:rPr>
              <a:t>The cat did not roam far (mostly less than 50m).</a:t>
            </a:r>
          </a:p>
          <a:p>
            <a:pPr marL="288000" indent="-285750">
              <a:buFont typeface="Arial" panose="020B0604020202020204" pitchFamily="34" charset="0"/>
              <a:buChar char="•"/>
            </a:pPr>
            <a:r>
              <a:rPr lang="en-AU" b="1" dirty="0">
                <a:latin typeface="Calibri" panose="020F0502020204030204" pitchFamily="34" charset="0"/>
              </a:rPr>
              <a:t>Tracking at a dairy farm </a:t>
            </a:r>
            <a:r>
              <a:rPr lang="en-AU" dirty="0">
                <a:latin typeface="Calibri" panose="020F0502020204030204" pitchFamily="34" charset="0"/>
              </a:rPr>
              <a:t>from 22 Mar–25 Jun 2022 showed cats mostly roamed between buildings on the farm and remained </a:t>
            </a:r>
            <a:r>
              <a:rPr lang="en-AU" b="1" dirty="0">
                <a:latin typeface="Calibri" panose="020F0502020204030204" pitchFamily="34" charset="0"/>
              </a:rPr>
              <a:t>within 500 meters of the dairy (food source</a:t>
            </a:r>
            <a:r>
              <a:rPr lang="en-AU" i="1" dirty="0">
                <a:latin typeface="Calibri" panose="020F0502020204030204" pitchFamily="34" charset="0"/>
              </a:rPr>
              <a:t>). </a:t>
            </a:r>
            <a:r>
              <a:rPr lang="en-AU" b="1" i="1" dirty="0">
                <a:latin typeface="Calibri" panose="020F0502020204030204" pitchFamily="34" charset="0"/>
              </a:rPr>
              <a:t>Click on image </a:t>
            </a:r>
            <a:r>
              <a:rPr lang="en-AU" i="1" dirty="0">
                <a:latin typeface="Calibri" panose="020F0502020204030204" pitchFamily="34" charset="0"/>
              </a:rPr>
              <a:t>and then </a:t>
            </a:r>
            <a:r>
              <a:rPr lang="en-AU" b="1" i="1" dirty="0">
                <a:latin typeface="Calibri" panose="020F0502020204030204" pitchFamily="34" charset="0"/>
              </a:rPr>
              <a:t>play icon </a:t>
            </a:r>
            <a:r>
              <a:rPr lang="en-AU" i="1" dirty="0">
                <a:latin typeface="Calibri" panose="020F0502020204030204" pitchFamily="34" charset="0"/>
              </a:rPr>
              <a:t>to view movements. Yellow cat is house cat.</a:t>
            </a:r>
          </a:p>
          <a:p>
            <a:pPr marL="288000" indent="-285750">
              <a:buFont typeface="Arial" panose="020B0604020202020204" pitchFamily="34" charset="0"/>
              <a:buChar char="•"/>
            </a:pPr>
            <a:r>
              <a:rPr lang="en-AU" dirty="0">
                <a:latin typeface="Calibri" panose="020F0502020204030204" pitchFamily="34" charset="0"/>
              </a:rPr>
              <a:t>On a </a:t>
            </a:r>
            <a:r>
              <a:rPr lang="en-AU" b="1" dirty="0">
                <a:latin typeface="Calibri" panose="020F0502020204030204" pitchFamily="34" charset="0"/>
              </a:rPr>
              <a:t>technical side</a:t>
            </a:r>
            <a:r>
              <a:rPr lang="en-AU" dirty="0">
                <a:latin typeface="Calibri" panose="020F0502020204030204" pitchFamily="34" charset="0"/>
              </a:rPr>
              <a:t>, the </a:t>
            </a:r>
            <a:r>
              <a:rPr lang="en-AU" b="1" dirty="0">
                <a:latin typeface="Calibri" panose="020F0502020204030204" pitchFamily="34" charset="0"/>
              </a:rPr>
              <a:t>performance of the Ceres tracking </a:t>
            </a:r>
            <a:r>
              <a:rPr lang="en-AU" b="1">
                <a:latin typeface="Calibri" panose="020F0502020204030204" pitchFamily="34" charset="0"/>
              </a:rPr>
              <a:t>tags has been </a:t>
            </a:r>
            <a:r>
              <a:rPr lang="en-AU" b="1" dirty="0">
                <a:latin typeface="Calibri" panose="020F0502020204030204" pitchFamily="34" charset="0"/>
              </a:rPr>
              <a:t>disappointing</a:t>
            </a:r>
            <a:r>
              <a:rPr lang="en-AU" dirty="0">
                <a:latin typeface="Calibri" panose="020F0502020204030204" pitchFamily="34" charset="0"/>
              </a:rPr>
              <a:t>, often running out of charge earlier than expected or not transmitting data, and one tag was damaged while in use, and is now unusable (value approx. $600).</a:t>
            </a:r>
            <a:endParaRPr lang="en-AU" i="1" dirty="0">
              <a:latin typeface="Calibri" panose="020F0502020204030204" pitchFamily="34" charset="0"/>
            </a:endParaRPr>
          </a:p>
          <a:p>
            <a:pPr marL="288000" indent="-285750">
              <a:spcAft>
                <a:spcPts val="600"/>
              </a:spcAft>
              <a:buFont typeface="Arial" panose="020B0604020202020204" pitchFamily="34" charset="0"/>
              <a:buChar char="•"/>
            </a:pPr>
            <a:endParaRPr lang="en-AU" sz="1400" dirty="0"/>
          </a:p>
          <a:p>
            <a:pPr marL="2250">
              <a:spcAft>
                <a:spcPts val="600"/>
              </a:spcAft>
            </a:pPr>
            <a:endParaRPr lang="en-AU" sz="1700" dirty="0"/>
          </a:p>
          <a:p>
            <a:pPr marL="288000" indent="-285750">
              <a:spcAft>
                <a:spcPts val="600"/>
              </a:spcAft>
              <a:buFont typeface="Arial" panose="020B0604020202020204" pitchFamily="34" charset="0"/>
              <a:buChar char="•"/>
            </a:pPr>
            <a:endParaRPr lang="en-AU" sz="1400" dirty="0"/>
          </a:p>
        </p:txBody>
      </p:sp>
      <p:pic>
        <p:nvPicPr>
          <p:cNvPr id="14" name="Picture 13">
            <a:extLst>
              <a:ext uri="{FF2B5EF4-FFF2-40B4-BE49-F238E27FC236}">
                <a16:creationId xmlns:a16="http://schemas.microsoft.com/office/drawing/2014/main" id="{7707FE90-60C3-BADB-409B-7256888A8C69}"/>
              </a:ext>
            </a:extLst>
          </p:cNvPr>
          <p:cNvPicPr>
            <a:picLocks noChangeAspect="1"/>
          </p:cNvPicPr>
          <p:nvPr/>
        </p:nvPicPr>
        <p:blipFill>
          <a:blip r:embed="rId4"/>
          <a:stretch>
            <a:fillRect/>
          </a:stretch>
        </p:blipFill>
        <p:spPr>
          <a:xfrm>
            <a:off x="2551485" y="715978"/>
            <a:ext cx="3600953" cy="3048425"/>
          </a:xfrm>
          <a:prstGeom prst="rect">
            <a:avLst/>
          </a:prstGeom>
        </p:spPr>
      </p:pic>
      <p:sp>
        <p:nvSpPr>
          <p:cNvPr id="15" name="TextBox 14">
            <a:extLst>
              <a:ext uri="{FF2B5EF4-FFF2-40B4-BE49-F238E27FC236}">
                <a16:creationId xmlns:a16="http://schemas.microsoft.com/office/drawing/2014/main" id="{39F4EABB-0854-5A02-EE79-E8BE21F1876D}"/>
              </a:ext>
            </a:extLst>
          </p:cNvPr>
          <p:cNvSpPr txBox="1"/>
          <p:nvPr/>
        </p:nvSpPr>
        <p:spPr>
          <a:xfrm>
            <a:off x="4325362" y="3096984"/>
            <a:ext cx="672860" cy="369332"/>
          </a:xfrm>
          <a:prstGeom prst="rect">
            <a:avLst/>
          </a:prstGeom>
          <a:noFill/>
        </p:spPr>
        <p:txBody>
          <a:bodyPr wrap="square" rtlCol="0">
            <a:spAutoFit/>
          </a:bodyPr>
          <a:lstStyle/>
          <a:p>
            <a:r>
              <a:rPr lang="en-AU" dirty="0">
                <a:solidFill>
                  <a:schemeClr val="accent2"/>
                </a:solidFill>
              </a:rPr>
              <a:t>50 m</a:t>
            </a:r>
          </a:p>
        </p:txBody>
      </p:sp>
      <p:pic>
        <p:nvPicPr>
          <p:cNvPr id="18" name="Dairy farm">
            <a:hlinkClick r:id="" action="ppaction://media"/>
            <a:extLst>
              <a:ext uri="{FF2B5EF4-FFF2-40B4-BE49-F238E27FC236}">
                <a16:creationId xmlns:a16="http://schemas.microsoft.com/office/drawing/2014/main" id="{3E9CBFE3-1EB5-E71B-8AF4-8206E1CD2AAE}"/>
              </a:ext>
            </a:extLst>
          </p:cNvPr>
          <p:cNvPicPr>
            <a:picLocks noChangeAspect="1"/>
          </p:cNvPicPr>
          <p:nvPr>
            <a:videoFile r:link="rId2"/>
            <p:extLst>
              <p:ext uri="{DAA4B4D4-6D71-4841-9C94-3DE7FCFB9230}">
                <p14:media xmlns:p14="http://schemas.microsoft.com/office/powerpoint/2010/main" r:embed="rId1"/>
              </p:ext>
            </p:extLst>
          </p:nvPr>
        </p:nvPicPr>
        <p:blipFill>
          <a:blip r:embed="rId5"/>
          <a:stretch>
            <a:fillRect/>
          </a:stretch>
        </p:blipFill>
        <p:spPr>
          <a:xfrm>
            <a:off x="6634745" y="749605"/>
            <a:ext cx="5420264" cy="3048899"/>
          </a:xfrm>
          <a:prstGeom prst="rect">
            <a:avLst/>
          </a:prstGeom>
        </p:spPr>
      </p:pic>
      <p:pic>
        <p:nvPicPr>
          <p:cNvPr id="19" name="Picture 18" descr="A hand holding a small rectangular device&#10;&#10;Description automatically generated">
            <a:extLst>
              <a:ext uri="{FF2B5EF4-FFF2-40B4-BE49-F238E27FC236}">
                <a16:creationId xmlns:a16="http://schemas.microsoft.com/office/drawing/2014/main" id="{7C80C311-E76C-196D-0236-4E83F953E3FE}"/>
              </a:ext>
            </a:extLst>
          </p:cNvPr>
          <p:cNvPicPr>
            <a:picLocks noChangeAspect="1"/>
          </p:cNvPicPr>
          <p:nvPr/>
        </p:nvPicPr>
        <p:blipFill rotWithShape="1">
          <a:blip r:embed="rId6" cstate="email">
            <a:extLst>
              <a:ext uri="{28A0092B-C50C-407E-A947-70E740481C1C}">
                <a14:useLocalDpi xmlns:a14="http://schemas.microsoft.com/office/drawing/2010/main"/>
              </a:ext>
            </a:extLst>
          </a:blip>
          <a:srcRect/>
          <a:stretch/>
        </p:blipFill>
        <p:spPr bwMode="auto">
          <a:xfrm>
            <a:off x="343790" y="971889"/>
            <a:ext cx="1725388" cy="2766551"/>
          </a:xfrm>
          <a:prstGeom prst="rect">
            <a:avLst/>
          </a:prstGeom>
          <a:ln>
            <a:noFill/>
          </a:ln>
          <a:extLst>
            <a:ext uri="{53640926-AAD7-44D8-BBD7-CCE9431645EC}">
              <a14:shadowObscured xmlns:a14="http://schemas.microsoft.com/office/drawing/2010/main"/>
            </a:ext>
          </a:extLst>
        </p:spPr>
      </p:pic>
      <p:sp>
        <p:nvSpPr>
          <p:cNvPr id="22" name="TextBox 21">
            <a:extLst>
              <a:ext uri="{FF2B5EF4-FFF2-40B4-BE49-F238E27FC236}">
                <a16:creationId xmlns:a16="http://schemas.microsoft.com/office/drawing/2014/main" id="{4FF9877B-17B7-0E38-76E9-961779DF639D}"/>
              </a:ext>
            </a:extLst>
          </p:cNvPr>
          <p:cNvSpPr txBox="1"/>
          <p:nvPr/>
        </p:nvSpPr>
        <p:spPr>
          <a:xfrm>
            <a:off x="2475392" y="3822534"/>
            <a:ext cx="3760361" cy="461665"/>
          </a:xfrm>
          <a:prstGeom prst="rect">
            <a:avLst/>
          </a:prstGeom>
          <a:noFill/>
        </p:spPr>
        <p:txBody>
          <a:bodyPr wrap="square" rtlCol="0">
            <a:spAutoFit/>
          </a:bodyPr>
          <a:lstStyle/>
          <a:p>
            <a:r>
              <a:rPr lang="en-AU" sz="1200" dirty="0"/>
              <a:t>Cat tracked at multi-cat site in Jul – Sep 2023. Note limited range of cat from food source</a:t>
            </a:r>
          </a:p>
        </p:txBody>
      </p:sp>
      <p:sp>
        <p:nvSpPr>
          <p:cNvPr id="23" name="TextBox 22">
            <a:extLst>
              <a:ext uri="{FF2B5EF4-FFF2-40B4-BE49-F238E27FC236}">
                <a16:creationId xmlns:a16="http://schemas.microsoft.com/office/drawing/2014/main" id="{E17FA6ED-D555-3240-4092-C3864EDE5B67}"/>
              </a:ext>
            </a:extLst>
          </p:cNvPr>
          <p:cNvSpPr txBox="1"/>
          <p:nvPr/>
        </p:nvSpPr>
        <p:spPr>
          <a:xfrm>
            <a:off x="482405" y="3870054"/>
            <a:ext cx="1890225" cy="461665"/>
          </a:xfrm>
          <a:prstGeom prst="rect">
            <a:avLst/>
          </a:prstGeom>
          <a:noFill/>
        </p:spPr>
        <p:txBody>
          <a:bodyPr wrap="square" rtlCol="0">
            <a:spAutoFit/>
          </a:bodyPr>
          <a:lstStyle/>
          <a:p>
            <a:r>
              <a:rPr lang="en-AU" sz="1200" dirty="0"/>
              <a:t>“Indestructible” tracker damaged by cat</a:t>
            </a:r>
          </a:p>
        </p:txBody>
      </p:sp>
      <p:cxnSp>
        <p:nvCxnSpPr>
          <p:cNvPr id="29" name="Straight Connector 28">
            <a:extLst>
              <a:ext uri="{FF2B5EF4-FFF2-40B4-BE49-F238E27FC236}">
                <a16:creationId xmlns:a16="http://schemas.microsoft.com/office/drawing/2014/main" id="{E94F2954-2190-C00F-AF9A-A5B71A0591F8}"/>
              </a:ext>
            </a:extLst>
          </p:cNvPr>
          <p:cNvCxnSpPr>
            <a:cxnSpLocks/>
          </p:cNvCxnSpPr>
          <p:nvPr/>
        </p:nvCxnSpPr>
        <p:spPr>
          <a:xfrm>
            <a:off x="8192837" y="3488789"/>
            <a:ext cx="802256" cy="0"/>
          </a:xfrm>
          <a:prstGeom prst="line">
            <a:avLst/>
          </a:prstGeom>
        </p:spPr>
        <p:style>
          <a:lnRef idx="3">
            <a:schemeClr val="accent2"/>
          </a:lnRef>
          <a:fillRef idx="0">
            <a:schemeClr val="accent2"/>
          </a:fillRef>
          <a:effectRef idx="2">
            <a:schemeClr val="accent2"/>
          </a:effectRef>
          <a:fontRef idx="minor">
            <a:schemeClr val="tx1"/>
          </a:fontRef>
        </p:style>
      </p:cxnSp>
      <p:sp>
        <p:nvSpPr>
          <p:cNvPr id="31" name="TextBox 30">
            <a:extLst>
              <a:ext uri="{FF2B5EF4-FFF2-40B4-BE49-F238E27FC236}">
                <a16:creationId xmlns:a16="http://schemas.microsoft.com/office/drawing/2014/main" id="{1DE34D0A-ACE5-2FA1-65BA-4E165842440A}"/>
              </a:ext>
            </a:extLst>
          </p:cNvPr>
          <p:cNvSpPr txBox="1"/>
          <p:nvPr/>
        </p:nvSpPr>
        <p:spPr>
          <a:xfrm>
            <a:off x="8227277" y="3479350"/>
            <a:ext cx="874399" cy="369332"/>
          </a:xfrm>
          <a:prstGeom prst="rect">
            <a:avLst/>
          </a:prstGeom>
          <a:noFill/>
        </p:spPr>
        <p:txBody>
          <a:bodyPr wrap="square" rtlCol="0">
            <a:spAutoFit/>
          </a:bodyPr>
          <a:lstStyle/>
          <a:p>
            <a:r>
              <a:rPr lang="en-AU" dirty="0">
                <a:solidFill>
                  <a:schemeClr val="accent2"/>
                </a:solidFill>
              </a:rPr>
              <a:t>500 m</a:t>
            </a:r>
          </a:p>
        </p:txBody>
      </p:sp>
      <p:sp>
        <p:nvSpPr>
          <p:cNvPr id="2" name="TextBox 1">
            <a:extLst>
              <a:ext uri="{FF2B5EF4-FFF2-40B4-BE49-F238E27FC236}">
                <a16:creationId xmlns:a16="http://schemas.microsoft.com/office/drawing/2014/main" id="{C3854ECB-42BF-642D-5ED0-8B6EFCBE5E97}"/>
              </a:ext>
            </a:extLst>
          </p:cNvPr>
          <p:cNvSpPr txBox="1"/>
          <p:nvPr/>
        </p:nvSpPr>
        <p:spPr>
          <a:xfrm>
            <a:off x="4998222" y="3811826"/>
            <a:ext cx="7384924" cy="646331"/>
          </a:xfrm>
          <a:prstGeom prst="rect">
            <a:avLst/>
          </a:prstGeom>
          <a:noFill/>
        </p:spPr>
        <p:txBody>
          <a:bodyPr wrap="square" rtlCol="0">
            <a:spAutoFit/>
          </a:bodyPr>
          <a:lstStyle/>
          <a:p>
            <a:pPr algn="ctr"/>
            <a:r>
              <a:rPr lang="en-AU" sz="1200" dirty="0"/>
              <a:t>Cats tracked at a dairy farm in Mar-Jun 2022</a:t>
            </a:r>
          </a:p>
          <a:p>
            <a:pPr algn="ctr"/>
            <a:r>
              <a:rPr lang="en-AU" sz="1200" dirty="0">
                <a:solidFill>
                  <a:srgbClr val="C00000"/>
                </a:solidFill>
              </a:rPr>
              <a:t>CLICK ON IMAGE &amp; THEN CLICK PLAY ICON TO SEE THE CATS’ MOVEMENTS</a:t>
            </a:r>
          </a:p>
          <a:p>
            <a:pPr algn="ctr"/>
            <a:r>
              <a:rPr lang="en-AU" sz="1200" b="1" dirty="0"/>
              <a:t>NB. Orange line coming in from northeast is not associated with a cat – tag was delivered by car that day </a:t>
            </a:r>
          </a:p>
        </p:txBody>
      </p:sp>
    </p:spTree>
    <p:extLst>
      <p:ext uri="{BB962C8B-B14F-4D97-AF65-F5344CB8AC3E}">
        <p14:creationId xmlns:p14="http://schemas.microsoft.com/office/powerpoint/2010/main" val="184905842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30249" fill="hold"/>
                                        <p:tgtEl>
                                          <p:spTgt spid="18"/>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18"/>
                </p:tgtEl>
              </p:cMediaNode>
            </p:video>
            <p:seq concurrent="1" nextAc="seek">
              <p:cTn id="8" restart="whenNotActive" fill="hold" evtFilter="cancelBubble" nodeType="interactiveSeq">
                <p:stCondLst>
                  <p:cond evt="onClick" delay="0">
                    <p:tgtEl>
                      <p:spTgt spid="18"/>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18"/>
                                        </p:tgtEl>
                                      </p:cBhvr>
                                    </p:cmd>
                                  </p:childTnLst>
                                </p:cTn>
                              </p:par>
                            </p:childTnLst>
                          </p:cTn>
                        </p:par>
                      </p:childTnLst>
                    </p:cTn>
                  </p:par>
                </p:childTnLst>
              </p:cTn>
              <p:nextCondLst>
                <p:cond evt="onClick" delay="0">
                  <p:tgtEl>
                    <p:spTgt spid="18"/>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7186BE7A-70BF-4046-75F1-E8DC9171D76E}"/>
              </a:ext>
            </a:extLst>
          </p:cNvPr>
          <p:cNvSpPr txBox="1"/>
          <p:nvPr/>
        </p:nvSpPr>
        <p:spPr>
          <a:xfrm>
            <a:off x="1891393" y="123621"/>
            <a:ext cx="8409214" cy="369332"/>
          </a:xfrm>
          <a:prstGeom prst="rect">
            <a:avLst/>
          </a:prstGeom>
          <a:noFill/>
        </p:spPr>
        <p:txBody>
          <a:bodyPr wrap="square" rtlCol="0">
            <a:spAutoFit/>
          </a:bodyPr>
          <a:lstStyle/>
          <a:p>
            <a:r>
              <a:rPr lang="en-GB" b="1" dirty="0">
                <a:solidFill>
                  <a:schemeClr val="bg2">
                    <a:lumMod val="25000"/>
                  </a:schemeClr>
                </a:solidFill>
              </a:rPr>
              <a:t>2023 Mid-Year Report: Community Cat Program / Top Performing Facebook Posts</a:t>
            </a:r>
            <a:endParaRPr lang="en-AU" b="1" dirty="0">
              <a:solidFill>
                <a:schemeClr val="bg2">
                  <a:lumMod val="25000"/>
                </a:schemeClr>
              </a:solidFill>
            </a:endParaRPr>
          </a:p>
        </p:txBody>
      </p:sp>
      <p:cxnSp>
        <p:nvCxnSpPr>
          <p:cNvPr id="7" name="Straight Connector 6">
            <a:extLst>
              <a:ext uri="{FF2B5EF4-FFF2-40B4-BE49-F238E27FC236}">
                <a16:creationId xmlns:a16="http://schemas.microsoft.com/office/drawing/2014/main" id="{086AE276-BB5A-47D9-AB04-3B4A3FA21B6E}"/>
              </a:ext>
            </a:extLst>
          </p:cNvPr>
          <p:cNvCxnSpPr>
            <a:cxnSpLocks/>
          </p:cNvCxnSpPr>
          <p:nvPr/>
        </p:nvCxnSpPr>
        <p:spPr>
          <a:xfrm>
            <a:off x="538843" y="499961"/>
            <a:ext cx="11114314" cy="0"/>
          </a:xfrm>
          <a:prstGeom prst="line">
            <a:avLst/>
          </a:prstGeom>
          <a:ln>
            <a:solidFill>
              <a:schemeClr val="bg2">
                <a:lumMod val="25000"/>
              </a:schemeClr>
            </a:solidFill>
          </a:ln>
        </p:spPr>
        <p:style>
          <a:lnRef idx="3">
            <a:schemeClr val="dk1"/>
          </a:lnRef>
          <a:fillRef idx="0">
            <a:schemeClr val="dk1"/>
          </a:fillRef>
          <a:effectRef idx="2">
            <a:schemeClr val="dk1"/>
          </a:effectRef>
          <a:fontRef idx="minor">
            <a:schemeClr val="tx1"/>
          </a:fontRef>
        </p:style>
      </p:cxnSp>
      <p:pic>
        <p:nvPicPr>
          <p:cNvPr id="3" name="Picture 2">
            <a:extLst>
              <a:ext uri="{FF2B5EF4-FFF2-40B4-BE49-F238E27FC236}">
                <a16:creationId xmlns:a16="http://schemas.microsoft.com/office/drawing/2014/main" id="{F5B33AB5-753D-F702-BA64-5E6C19CCE056}"/>
              </a:ext>
            </a:extLst>
          </p:cNvPr>
          <p:cNvPicPr>
            <a:picLocks noChangeAspect="1"/>
          </p:cNvPicPr>
          <p:nvPr/>
        </p:nvPicPr>
        <p:blipFill rotWithShape="1">
          <a:blip r:embed="rId2" cstate="email">
            <a:extLst>
              <a:ext uri="{28A0092B-C50C-407E-A947-70E740481C1C}">
                <a14:useLocalDpi xmlns:a14="http://schemas.microsoft.com/office/drawing/2010/main"/>
              </a:ext>
            </a:extLst>
          </a:blip>
          <a:srcRect t="16131"/>
          <a:stretch/>
        </p:blipFill>
        <p:spPr>
          <a:xfrm>
            <a:off x="4464129" y="786233"/>
            <a:ext cx="3511471" cy="4468584"/>
          </a:xfrm>
          <a:prstGeom prst="rect">
            <a:avLst/>
          </a:prstGeom>
        </p:spPr>
      </p:pic>
      <p:pic>
        <p:nvPicPr>
          <p:cNvPr id="6" name="Picture 5">
            <a:extLst>
              <a:ext uri="{FF2B5EF4-FFF2-40B4-BE49-F238E27FC236}">
                <a16:creationId xmlns:a16="http://schemas.microsoft.com/office/drawing/2014/main" id="{9EC6845A-288B-7F7E-6E56-D013DE27E9E9}"/>
              </a:ext>
            </a:extLst>
          </p:cNvPr>
          <p:cNvPicPr>
            <a:picLocks noChangeAspect="1"/>
          </p:cNvPicPr>
          <p:nvPr/>
        </p:nvPicPr>
        <p:blipFill rotWithShape="1">
          <a:blip r:embed="rId3" cstate="email">
            <a:extLst>
              <a:ext uri="{28A0092B-C50C-407E-A947-70E740481C1C}">
                <a14:useLocalDpi xmlns:a14="http://schemas.microsoft.com/office/drawing/2010/main"/>
              </a:ext>
            </a:extLst>
          </a:blip>
          <a:srcRect t="20160" b="4797"/>
          <a:stretch/>
        </p:blipFill>
        <p:spPr>
          <a:xfrm>
            <a:off x="126495" y="764377"/>
            <a:ext cx="3864505" cy="4833898"/>
          </a:xfrm>
          <a:prstGeom prst="rect">
            <a:avLst/>
          </a:prstGeom>
        </p:spPr>
      </p:pic>
      <p:pic>
        <p:nvPicPr>
          <p:cNvPr id="9" name="Picture 8">
            <a:extLst>
              <a:ext uri="{FF2B5EF4-FFF2-40B4-BE49-F238E27FC236}">
                <a16:creationId xmlns:a16="http://schemas.microsoft.com/office/drawing/2014/main" id="{DDC7013A-B6D8-2044-6BFA-0F21BA4790E9}"/>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210207" y="5870358"/>
            <a:ext cx="4118575" cy="537206"/>
          </a:xfrm>
          <a:prstGeom prst="rect">
            <a:avLst/>
          </a:prstGeom>
        </p:spPr>
      </p:pic>
      <p:pic>
        <p:nvPicPr>
          <p:cNvPr id="12" name="Picture 11">
            <a:extLst>
              <a:ext uri="{FF2B5EF4-FFF2-40B4-BE49-F238E27FC236}">
                <a16:creationId xmlns:a16="http://schemas.microsoft.com/office/drawing/2014/main" id="{0C2E2AF2-E147-60A6-726A-28BB2B5EBE60}"/>
              </a:ext>
            </a:extLst>
          </p:cNvPr>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4635036" y="5344161"/>
            <a:ext cx="3263741" cy="910085"/>
          </a:xfrm>
          <a:prstGeom prst="rect">
            <a:avLst/>
          </a:prstGeom>
        </p:spPr>
      </p:pic>
      <p:pic>
        <p:nvPicPr>
          <p:cNvPr id="16" name="Picture 15">
            <a:extLst>
              <a:ext uri="{FF2B5EF4-FFF2-40B4-BE49-F238E27FC236}">
                <a16:creationId xmlns:a16="http://schemas.microsoft.com/office/drawing/2014/main" id="{2C40FEB0-52F1-F430-77D8-DA5477080DDD}"/>
              </a:ext>
            </a:extLst>
          </p:cNvPr>
          <p:cNvPicPr>
            <a:picLocks noChangeAspect="1"/>
          </p:cNvPicPr>
          <p:nvPr/>
        </p:nvPicPr>
        <p:blipFill rotWithShape="1">
          <a:blip r:embed="rId6" cstate="email">
            <a:extLst>
              <a:ext uri="{28A0092B-C50C-407E-A947-70E740481C1C}">
                <a14:useLocalDpi xmlns:a14="http://schemas.microsoft.com/office/drawing/2010/main"/>
              </a:ext>
            </a:extLst>
          </a:blip>
          <a:srcRect t="16286"/>
          <a:stretch/>
        </p:blipFill>
        <p:spPr>
          <a:xfrm>
            <a:off x="8361641" y="847821"/>
            <a:ext cx="3663929" cy="4746139"/>
          </a:xfrm>
          <a:prstGeom prst="rect">
            <a:avLst/>
          </a:prstGeom>
        </p:spPr>
      </p:pic>
      <p:pic>
        <p:nvPicPr>
          <p:cNvPr id="20" name="Picture 19">
            <a:extLst>
              <a:ext uri="{FF2B5EF4-FFF2-40B4-BE49-F238E27FC236}">
                <a16:creationId xmlns:a16="http://schemas.microsoft.com/office/drawing/2014/main" id="{846081FC-9AF6-CC49-282F-3598EDD59663}"/>
              </a:ext>
            </a:extLst>
          </p:cNvPr>
          <p:cNvPicPr>
            <a:picLocks noChangeAspect="1"/>
          </p:cNvPicPr>
          <p:nvPr/>
        </p:nvPicPr>
        <p:blipFill>
          <a:blip r:embed="rId7" cstate="email">
            <a:extLst>
              <a:ext uri="{28A0092B-C50C-407E-A947-70E740481C1C}">
                <a14:useLocalDpi xmlns:a14="http://schemas.microsoft.com/office/drawing/2010/main"/>
              </a:ext>
            </a:extLst>
          </a:blip>
          <a:stretch>
            <a:fillRect/>
          </a:stretch>
        </p:blipFill>
        <p:spPr>
          <a:xfrm>
            <a:off x="8181437" y="5870358"/>
            <a:ext cx="3799840" cy="767776"/>
          </a:xfrm>
          <a:prstGeom prst="rect">
            <a:avLst/>
          </a:prstGeom>
        </p:spPr>
      </p:pic>
    </p:spTree>
    <p:extLst>
      <p:ext uri="{BB962C8B-B14F-4D97-AF65-F5344CB8AC3E}">
        <p14:creationId xmlns:p14="http://schemas.microsoft.com/office/powerpoint/2010/main" val="16351334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7186BE7A-70BF-4046-75F1-E8DC9171D76E}"/>
              </a:ext>
            </a:extLst>
          </p:cNvPr>
          <p:cNvSpPr txBox="1"/>
          <p:nvPr/>
        </p:nvSpPr>
        <p:spPr>
          <a:xfrm>
            <a:off x="3559629" y="141514"/>
            <a:ext cx="6531428" cy="369332"/>
          </a:xfrm>
          <a:prstGeom prst="rect">
            <a:avLst/>
          </a:prstGeom>
          <a:noFill/>
        </p:spPr>
        <p:txBody>
          <a:bodyPr wrap="square" rtlCol="0">
            <a:spAutoFit/>
          </a:bodyPr>
          <a:lstStyle/>
          <a:p>
            <a:r>
              <a:rPr lang="en-GB" b="1" dirty="0">
                <a:solidFill>
                  <a:schemeClr val="bg2">
                    <a:lumMod val="25000"/>
                  </a:schemeClr>
                </a:solidFill>
              </a:rPr>
              <a:t>2023 Mid-Year Report: Community Cat Program / Advocacy</a:t>
            </a:r>
            <a:endParaRPr lang="en-AU" b="1" dirty="0">
              <a:solidFill>
                <a:schemeClr val="bg2">
                  <a:lumMod val="25000"/>
                </a:schemeClr>
              </a:solidFill>
            </a:endParaRPr>
          </a:p>
        </p:txBody>
      </p:sp>
      <p:cxnSp>
        <p:nvCxnSpPr>
          <p:cNvPr id="7" name="Straight Connector 6">
            <a:extLst>
              <a:ext uri="{FF2B5EF4-FFF2-40B4-BE49-F238E27FC236}">
                <a16:creationId xmlns:a16="http://schemas.microsoft.com/office/drawing/2014/main" id="{086AE276-BB5A-47D9-AB04-3B4A3FA21B6E}"/>
              </a:ext>
            </a:extLst>
          </p:cNvPr>
          <p:cNvCxnSpPr>
            <a:cxnSpLocks/>
          </p:cNvCxnSpPr>
          <p:nvPr/>
        </p:nvCxnSpPr>
        <p:spPr>
          <a:xfrm>
            <a:off x="538843" y="499961"/>
            <a:ext cx="11114314" cy="0"/>
          </a:xfrm>
          <a:prstGeom prst="line">
            <a:avLst/>
          </a:prstGeom>
          <a:ln>
            <a:solidFill>
              <a:schemeClr val="bg2">
                <a:lumMod val="25000"/>
              </a:schemeClr>
            </a:solidFill>
          </a:ln>
        </p:spPr>
        <p:style>
          <a:lnRef idx="3">
            <a:schemeClr val="dk1"/>
          </a:lnRef>
          <a:fillRef idx="0">
            <a:schemeClr val="dk1"/>
          </a:fillRef>
          <a:effectRef idx="2">
            <a:schemeClr val="dk1"/>
          </a:effectRef>
          <a:fontRef idx="minor">
            <a:schemeClr val="tx1"/>
          </a:fontRef>
        </p:style>
      </p:cxnSp>
      <p:sp>
        <p:nvSpPr>
          <p:cNvPr id="3" name="TextBox 2">
            <a:extLst>
              <a:ext uri="{FF2B5EF4-FFF2-40B4-BE49-F238E27FC236}">
                <a16:creationId xmlns:a16="http://schemas.microsoft.com/office/drawing/2014/main" id="{D4574462-289C-6088-3585-CE8C61EA37A0}"/>
              </a:ext>
            </a:extLst>
          </p:cNvPr>
          <p:cNvSpPr txBox="1"/>
          <p:nvPr/>
        </p:nvSpPr>
        <p:spPr>
          <a:xfrm>
            <a:off x="6368142" y="510846"/>
            <a:ext cx="5823858" cy="7058343"/>
          </a:xfrm>
          <a:prstGeom prst="rect">
            <a:avLst/>
          </a:prstGeom>
          <a:noFill/>
        </p:spPr>
        <p:txBody>
          <a:bodyPr wrap="square" numCol="1" rtlCol="0">
            <a:spAutoFit/>
          </a:bodyPr>
          <a:lstStyle/>
          <a:p>
            <a:r>
              <a:rPr lang="en-AU" sz="1400" b="1" u="sng" dirty="0">
                <a:effectLst/>
                <a:latin typeface="Calibri" panose="020F0502020204030204" pitchFamily="34" charset="0"/>
                <a:ea typeface="DengXian" panose="02010600030101010101" pitchFamily="2" charset="-122"/>
              </a:rPr>
              <a:t>Print/Online Media</a:t>
            </a:r>
            <a:endParaRPr lang="en-AU" sz="1400" u="sng" dirty="0">
              <a:effectLst/>
              <a:latin typeface="Calibri" panose="020F0502020204030204" pitchFamily="34" charset="0"/>
              <a:ea typeface="DengXian" panose="02010600030101010101" pitchFamily="2" charset="-122"/>
            </a:endParaRPr>
          </a:p>
          <a:p>
            <a:pPr>
              <a:spcBef>
                <a:spcPts val="600"/>
              </a:spcBef>
            </a:pPr>
            <a:r>
              <a:rPr lang="en-AU" sz="1400" dirty="0">
                <a:effectLst/>
                <a:latin typeface="Calibri" panose="020F0502020204030204" pitchFamily="34" charset="0"/>
                <a:ea typeface="DengXian" panose="02010600030101010101" pitchFamily="2" charset="-122"/>
              </a:rPr>
              <a:t> </a:t>
            </a:r>
            <a:r>
              <a:rPr lang="en-AU" sz="1400" b="1" dirty="0">
                <a:effectLst/>
                <a:latin typeface="Calibri" panose="020F0502020204030204" pitchFamily="34" charset="0"/>
                <a:ea typeface="DengXian" panose="02010600030101010101" pitchFamily="2" charset="-122"/>
              </a:rPr>
              <a:t>Companion Magazine</a:t>
            </a:r>
            <a:r>
              <a:rPr lang="en-AU" sz="1400" dirty="0">
                <a:effectLst/>
                <a:latin typeface="Calibri" panose="020F0502020204030204" pitchFamily="34" charset="0"/>
                <a:ea typeface="DengXian" panose="02010600030101010101" pitchFamily="2" charset="-122"/>
              </a:rPr>
              <a:t> (Published by the ASAV on a quarterly basis)</a:t>
            </a:r>
          </a:p>
          <a:p>
            <a:pPr marL="742950" lvl="1" indent="-285750">
              <a:buFont typeface="Courier New" panose="02070309020205020404" pitchFamily="49" charset="0"/>
              <a:buChar char="o"/>
            </a:pPr>
            <a:r>
              <a:rPr lang="en-AU" sz="1400" dirty="0">
                <a:effectLst/>
                <a:latin typeface="Calibri" panose="020F0502020204030204" pitchFamily="34" charset="0"/>
                <a:ea typeface="DengXian" panose="02010600030101010101" pitchFamily="2" charset="-122"/>
              </a:rPr>
              <a:t>Republished conversation article titled “It’s Time For Change. Why Euthanising Australia’s Stray Cats Isn’t Solving The Problem.”</a:t>
            </a:r>
          </a:p>
          <a:p>
            <a:pPr marL="342900" lvl="0" indent="-342900">
              <a:buFont typeface="Symbol" panose="05050102010706020507" pitchFamily="18" charset="2"/>
              <a:buChar char=""/>
            </a:pPr>
            <a:r>
              <a:rPr lang="en-AU" sz="1400" b="1" dirty="0">
                <a:effectLst/>
                <a:latin typeface="Calibri" panose="020F0502020204030204" pitchFamily="34" charset="0"/>
                <a:ea typeface="DengXian" panose="02010600030101010101" pitchFamily="2" charset="-122"/>
              </a:rPr>
              <a:t>Vet Practice Magazine</a:t>
            </a:r>
            <a:r>
              <a:rPr lang="en-AU" sz="1400" dirty="0">
                <a:effectLst/>
                <a:latin typeface="Calibri" panose="020F0502020204030204" pitchFamily="34" charset="0"/>
                <a:ea typeface="DengXian" panose="02010600030101010101" pitchFamily="2" charset="-122"/>
              </a:rPr>
              <a:t> (A monthly print and online ‘zine that is distributed to animal health practitioners and clinics across Australia)</a:t>
            </a:r>
          </a:p>
          <a:p>
            <a:pPr marL="742950" lvl="1" indent="-285750">
              <a:buFont typeface="Courier New" panose="02070309020205020404" pitchFamily="49" charset="0"/>
              <a:buChar char="o"/>
            </a:pPr>
            <a:r>
              <a:rPr lang="en-AU" sz="1400" dirty="0">
                <a:effectLst/>
                <a:latin typeface="Calibri" panose="020F0502020204030204" pitchFamily="34" charset="0"/>
                <a:ea typeface="DengXian" panose="02010600030101010101" pitchFamily="2" charset="-122"/>
              </a:rPr>
              <a:t>Published an article on crisis in sheltering and cost of living increases</a:t>
            </a:r>
          </a:p>
          <a:p>
            <a:pPr marL="342900" lvl="0" indent="-342900">
              <a:buFont typeface="Symbol" panose="05050102010706020507" pitchFamily="18" charset="2"/>
              <a:buChar char=""/>
            </a:pPr>
            <a:r>
              <a:rPr lang="en-AU" sz="1400" b="1" dirty="0">
                <a:effectLst/>
                <a:latin typeface="Calibri" panose="020F0502020204030204" pitchFamily="34" charset="0"/>
                <a:ea typeface="DengXian" panose="02010600030101010101" pitchFamily="2" charset="-122"/>
              </a:rPr>
              <a:t>International Cat Care </a:t>
            </a:r>
            <a:endParaRPr lang="en-AU" sz="1400" dirty="0">
              <a:effectLst/>
              <a:latin typeface="Calibri" panose="020F0502020204030204" pitchFamily="34" charset="0"/>
              <a:ea typeface="DengXian" panose="02010600030101010101" pitchFamily="2" charset="-122"/>
            </a:endParaRPr>
          </a:p>
          <a:p>
            <a:pPr marL="742950" lvl="1" indent="-285750">
              <a:buFont typeface="Courier New" panose="02070309020205020404" pitchFamily="49" charset="0"/>
              <a:buChar char="o"/>
            </a:pPr>
            <a:r>
              <a:rPr lang="en-AU" sz="1400" dirty="0">
                <a:effectLst/>
                <a:latin typeface="Calibri" panose="020F0502020204030204" pitchFamily="34" charset="0"/>
                <a:ea typeface="DengXian" panose="02010600030101010101" pitchFamily="2" charset="-122"/>
              </a:rPr>
              <a:t>Republication of article titled “Managing Cats in Australia from Wellbeing International”</a:t>
            </a:r>
          </a:p>
          <a:p>
            <a:pPr marL="342900" lvl="0" indent="-342900">
              <a:buFont typeface="Symbol" panose="05050102010706020507" pitchFamily="18" charset="2"/>
              <a:buChar char=""/>
            </a:pPr>
            <a:r>
              <a:rPr lang="en-AU" sz="1400" b="1" dirty="0">
                <a:effectLst/>
                <a:latin typeface="Calibri" panose="020F0502020204030204" pitchFamily="34" charset="0"/>
                <a:ea typeface="DengXian" panose="02010600030101010101" pitchFamily="2" charset="-122"/>
              </a:rPr>
              <a:t>Sydney Morning Herald &amp; The Age</a:t>
            </a:r>
            <a:endParaRPr lang="en-AU" sz="1400" dirty="0">
              <a:effectLst/>
              <a:latin typeface="Calibri" panose="020F0502020204030204" pitchFamily="34" charset="0"/>
              <a:ea typeface="DengXian" panose="02010600030101010101" pitchFamily="2" charset="-122"/>
            </a:endParaRPr>
          </a:p>
          <a:p>
            <a:pPr marL="742950" lvl="1" indent="-285750">
              <a:buFont typeface="Courier New" panose="02070309020205020404" pitchFamily="49" charset="0"/>
              <a:buChar char="o"/>
            </a:pPr>
            <a:r>
              <a:rPr lang="en-AU" sz="1400" dirty="0">
                <a:effectLst/>
                <a:latin typeface="Calibri" panose="020F0502020204030204" pitchFamily="34" charset="0"/>
                <a:ea typeface="DengXian" panose="02010600030101010101" pitchFamily="2" charset="-122"/>
              </a:rPr>
              <a:t>Publication of article titled “Claw and order: Are Cats Villains or Victims in the War on Feral Animals?”</a:t>
            </a:r>
          </a:p>
          <a:p>
            <a:pPr>
              <a:spcAft>
                <a:spcPts val="400"/>
              </a:spcAft>
            </a:pPr>
            <a:r>
              <a:rPr lang="en-AU" sz="1400" b="1" u="sng" dirty="0">
                <a:effectLst/>
                <a:latin typeface="Calibri" panose="020F0502020204030204" pitchFamily="34" charset="0"/>
                <a:ea typeface="DengXian" panose="02010600030101010101" pitchFamily="2" charset="-122"/>
              </a:rPr>
              <a:t>Radio &amp; TV Interviews</a:t>
            </a:r>
            <a:endParaRPr lang="en-AU" sz="1400" u="sng" dirty="0">
              <a:effectLst/>
              <a:latin typeface="Calibri" panose="020F0502020204030204" pitchFamily="34" charset="0"/>
              <a:ea typeface="DengXian" panose="02010600030101010101" pitchFamily="2" charset="-122"/>
            </a:endParaRPr>
          </a:p>
          <a:p>
            <a:pPr marL="342900" indent="-342900">
              <a:buFont typeface="Symbol" panose="05050102010706020507" pitchFamily="18" charset="2"/>
              <a:buChar char=""/>
            </a:pPr>
            <a:r>
              <a:rPr lang="en-AU" sz="1400" dirty="0">
                <a:effectLst/>
                <a:latin typeface="Calibri" panose="020F0502020204030204" pitchFamily="34" charset="0"/>
                <a:ea typeface="DengXian" panose="02010600030101010101" pitchFamily="2" charset="-122"/>
              </a:rPr>
              <a:t> </a:t>
            </a:r>
            <a:r>
              <a:rPr lang="en-AU" sz="1400" dirty="0" err="1">
                <a:latin typeface="Calibri" panose="020F0502020204030204" pitchFamily="34" charset="0"/>
                <a:ea typeface="DengXian" panose="02010600030101010101" pitchFamily="2" charset="-122"/>
              </a:rPr>
              <a:t>FiveAA</a:t>
            </a:r>
            <a:r>
              <a:rPr lang="en-AU" sz="1400" dirty="0">
                <a:latin typeface="Calibri" panose="020F0502020204030204" pitchFamily="34" charset="0"/>
                <a:ea typeface="DengXian" panose="02010600030101010101" pitchFamily="2" charset="-122"/>
              </a:rPr>
              <a:t> AM (South Australia) </a:t>
            </a:r>
          </a:p>
          <a:p>
            <a:pPr marL="342900" lvl="0" indent="-342900">
              <a:buFont typeface="Symbol" panose="05050102010706020507" pitchFamily="18" charset="2"/>
              <a:buChar char=""/>
            </a:pPr>
            <a:r>
              <a:rPr lang="en-AU" sz="1400" dirty="0">
                <a:effectLst/>
                <a:latin typeface="Calibri" panose="020F0502020204030204" pitchFamily="34" charset="0"/>
                <a:ea typeface="DengXian" panose="02010600030101010101" pitchFamily="2" charset="-122"/>
              </a:rPr>
              <a:t>ABC Newcastle (Norris)</a:t>
            </a:r>
          </a:p>
          <a:p>
            <a:pPr marL="342900" lvl="0" indent="-342900">
              <a:buFont typeface="Symbol" panose="05050102010706020507" pitchFamily="18" charset="2"/>
              <a:buChar char=""/>
            </a:pPr>
            <a:r>
              <a:rPr lang="en-AU" sz="1400" dirty="0">
                <a:effectLst/>
                <a:latin typeface="Calibri" panose="020F0502020204030204" pitchFamily="34" charset="0"/>
                <a:ea typeface="DengXian" panose="02010600030101010101" pitchFamily="2" charset="-122"/>
              </a:rPr>
              <a:t>ABC Queensland Drive Time</a:t>
            </a:r>
          </a:p>
          <a:p>
            <a:pPr marL="342900" lvl="0" indent="-342900">
              <a:buFont typeface="Symbol" panose="05050102010706020507" pitchFamily="18" charset="2"/>
              <a:buChar char=""/>
            </a:pPr>
            <a:r>
              <a:rPr lang="en-AU" sz="1400" dirty="0">
                <a:latin typeface="Calibri" panose="020F0502020204030204" pitchFamily="34" charset="0"/>
                <a:ea typeface="DengXian" panose="02010600030101010101" pitchFamily="2" charset="-122"/>
              </a:rPr>
              <a:t>7.30 Report ABC (TV)</a:t>
            </a:r>
            <a:endParaRPr lang="en-AU" sz="1400" dirty="0">
              <a:effectLst/>
              <a:latin typeface="Calibri" panose="020F0502020204030204" pitchFamily="34" charset="0"/>
              <a:ea typeface="DengXian" panose="02010600030101010101" pitchFamily="2" charset="-122"/>
            </a:endParaRPr>
          </a:p>
          <a:p>
            <a:pPr>
              <a:spcBef>
                <a:spcPts val="600"/>
              </a:spcBef>
              <a:spcAft>
                <a:spcPts val="400"/>
              </a:spcAft>
            </a:pPr>
            <a:r>
              <a:rPr lang="en-AU" sz="1400" dirty="0">
                <a:effectLst/>
                <a:latin typeface="Calibri" panose="020F0502020204030204" pitchFamily="34" charset="0"/>
                <a:ea typeface="DengXian" panose="02010600030101010101" pitchFamily="2" charset="-122"/>
              </a:rPr>
              <a:t> </a:t>
            </a:r>
            <a:r>
              <a:rPr lang="en-AU" sz="1400" b="1" u="sng" dirty="0">
                <a:effectLst/>
                <a:latin typeface="Calibri" panose="020F0502020204030204" pitchFamily="34" charset="0"/>
                <a:ea typeface="DengXian" panose="02010600030101010101" pitchFamily="2" charset="-122"/>
              </a:rPr>
              <a:t>Presentations</a:t>
            </a:r>
            <a:endParaRPr lang="en-AU" sz="1400" u="sng" dirty="0">
              <a:effectLst/>
              <a:latin typeface="Calibri" panose="020F0502020204030204" pitchFamily="34" charset="0"/>
              <a:ea typeface="DengXian" panose="02010600030101010101" pitchFamily="2" charset="-122"/>
            </a:endParaRPr>
          </a:p>
          <a:p>
            <a:pPr marL="342900" indent="-342900">
              <a:buFont typeface="Symbol" panose="05050102010706020507" pitchFamily="18" charset="2"/>
              <a:buChar char=""/>
            </a:pPr>
            <a:r>
              <a:rPr lang="en-AU" sz="1400" b="1" dirty="0">
                <a:effectLst/>
                <a:latin typeface="Calibri" panose="020F0502020204030204" pitchFamily="34" charset="0"/>
                <a:ea typeface="DengXian" panose="02010600030101010101" pitchFamily="2" charset="-122"/>
              </a:rPr>
              <a:t> </a:t>
            </a:r>
            <a:r>
              <a:rPr lang="en-AU" sz="1400" b="1" dirty="0">
                <a:latin typeface="Calibri" panose="020F0502020204030204" pitchFamily="34" charset="0"/>
                <a:ea typeface="DengXian" panose="02010600030101010101" pitchFamily="2" charset="-122"/>
              </a:rPr>
              <a:t>Blacktown City Council </a:t>
            </a:r>
            <a:r>
              <a:rPr lang="en-AU" sz="1400" dirty="0">
                <a:latin typeface="Calibri" panose="020F0502020204030204" pitchFamily="34" charset="0"/>
                <a:ea typeface="DengXian" panose="02010600030101010101" pitchFamily="2" charset="-122"/>
              </a:rPr>
              <a:t>Forum (Councils Unite for Pets)</a:t>
            </a:r>
          </a:p>
          <a:p>
            <a:pPr marL="342900" lvl="0" indent="-342900">
              <a:buFont typeface="Symbol" panose="05050102010706020507" pitchFamily="18" charset="2"/>
              <a:buChar char=""/>
            </a:pPr>
            <a:r>
              <a:rPr lang="en-AU" sz="1400" b="1" dirty="0">
                <a:effectLst/>
                <a:latin typeface="Calibri" panose="020F0502020204030204" pitchFamily="34" charset="0"/>
                <a:ea typeface="DengXian" panose="02010600030101010101" pitchFamily="2" charset="-122"/>
              </a:rPr>
              <a:t>National Domestic Cat Management Working Group</a:t>
            </a:r>
          </a:p>
          <a:p>
            <a:pPr marL="342900" lvl="0" indent="-342900">
              <a:buFont typeface="Symbol" panose="05050102010706020507" pitchFamily="18" charset="2"/>
              <a:buChar char=""/>
            </a:pPr>
            <a:r>
              <a:rPr lang="en-AU" sz="1400" b="1" dirty="0">
                <a:effectLst/>
                <a:latin typeface="Calibri" panose="020F0502020204030204" pitchFamily="34" charset="0"/>
                <a:ea typeface="DengXian" panose="02010600030101010101" pitchFamily="2" charset="-122"/>
              </a:rPr>
              <a:t>Lane Cove </a:t>
            </a:r>
            <a:r>
              <a:rPr lang="en-AU" sz="1400" dirty="0">
                <a:effectLst/>
                <a:latin typeface="Calibri" panose="020F0502020204030204" pitchFamily="34" charset="0"/>
                <a:ea typeface="DengXian" panose="02010600030101010101" pitchFamily="2" charset="-122"/>
              </a:rPr>
              <a:t>Council Meeting</a:t>
            </a:r>
          </a:p>
          <a:p>
            <a:pPr marL="342900" lvl="0" indent="-342900">
              <a:buFont typeface="Symbol" panose="05050102010706020507" pitchFamily="18" charset="2"/>
              <a:buChar char=""/>
            </a:pPr>
            <a:r>
              <a:rPr lang="en-AU" sz="1400" b="1" dirty="0">
                <a:latin typeface="Calibri" panose="020F0502020204030204" pitchFamily="34" charset="0"/>
                <a:ea typeface="DengXian" panose="02010600030101010101" pitchFamily="2" charset="-122"/>
              </a:rPr>
              <a:t>Animal Welfare League, NSW </a:t>
            </a:r>
            <a:r>
              <a:rPr lang="en-AU" sz="1400" dirty="0">
                <a:latin typeface="Calibri" panose="020F0502020204030204" pitchFamily="34" charset="0"/>
                <a:ea typeface="DengXian" panose="02010600030101010101" pitchFamily="2" charset="-122"/>
              </a:rPr>
              <a:t>– Board and staff</a:t>
            </a:r>
          </a:p>
          <a:p>
            <a:pPr marL="342900" indent="-342900">
              <a:buFont typeface="Symbol" panose="05050102010706020507" pitchFamily="18" charset="2"/>
              <a:buChar char=""/>
            </a:pPr>
            <a:r>
              <a:rPr lang="en-AU" sz="1400" b="1" dirty="0">
                <a:latin typeface="Calibri" panose="020F0502020204030204" pitchFamily="34" charset="0"/>
                <a:ea typeface="DengXian" panose="02010600030101010101" pitchFamily="2" charset="-122"/>
              </a:rPr>
              <a:t>Animal Welfare League, SA </a:t>
            </a:r>
            <a:r>
              <a:rPr lang="en-AU" sz="1400" dirty="0">
                <a:latin typeface="Calibri" panose="020F0502020204030204" pitchFamily="34" charset="0"/>
                <a:ea typeface="DengXian" panose="02010600030101010101" pitchFamily="2" charset="-122"/>
              </a:rPr>
              <a:t>– CEO and staff</a:t>
            </a:r>
          </a:p>
          <a:p>
            <a:pPr marL="342900" indent="-342900">
              <a:buFont typeface="Symbol" panose="05050102010706020507" pitchFamily="18" charset="2"/>
              <a:buChar char=""/>
            </a:pPr>
            <a:r>
              <a:rPr lang="en-AU" sz="1400" dirty="0">
                <a:latin typeface="Calibri" panose="020F0502020204030204" pitchFamily="34" charset="0"/>
                <a:ea typeface="DengXian" panose="02010600030101010101" pitchFamily="2" charset="-122"/>
              </a:rPr>
              <a:t>Hon Thompson, </a:t>
            </a:r>
            <a:r>
              <a:rPr lang="en-AU" sz="1400" b="1" dirty="0">
                <a:latin typeface="Calibri" panose="020F0502020204030204" pitchFamily="34" charset="0"/>
                <a:ea typeface="DengXian" panose="02010600030101010101" pitchFamily="2" charset="-122"/>
              </a:rPr>
              <a:t>MP Davenport SA</a:t>
            </a:r>
          </a:p>
          <a:p>
            <a:pPr marL="342900" lvl="0" indent="-342900">
              <a:buFont typeface="Symbol" panose="05050102010706020507" pitchFamily="18" charset="2"/>
              <a:buChar char=""/>
            </a:pPr>
            <a:r>
              <a:rPr lang="en-AU" sz="1400" b="1" dirty="0">
                <a:latin typeface="Calibri" panose="020F0502020204030204" pitchFamily="34" charset="0"/>
                <a:ea typeface="DengXian" panose="02010600030101010101" pitchFamily="2" charset="-122"/>
              </a:rPr>
              <a:t>ANZCVS Science Week</a:t>
            </a:r>
          </a:p>
          <a:p>
            <a:pPr marL="342900" lvl="0" indent="-342900">
              <a:buFont typeface="Symbol" panose="05050102010706020507" pitchFamily="18" charset="2"/>
              <a:buChar char=""/>
            </a:pPr>
            <a:r>
              <a:rPr lang="en-AU" sz="1400" b="1" dirty="0">
                <a:latin typeface="Calibri" panose="020F0502020204030204" pitchFamily="34" charset="0"/>
                <a:ea typeface="DengXian" panose="02010600030101010101" pitchFamily="2" charset="-122"/>
              </a:rPr>
              <a:t>HSUS – Expo (USA) </a:t>
            </a:r>
            <a:r>
              <a:rPr lang="en-AU" sz="1400" dirty="0">
                <a:latin typeface="Calibri" panose="020F0502020204030204" pitchFamily="34" charset="0"/>
                <a:ea typeface="DengXian" panose="02010600030101010101" pitchFamily="2" charset="-122"/>
              </a:rPr>
              <a:t>– 2 presentations</a:t>
            </a:r>
          </a:p>
          <a:p>
            <a:pPr marL="342900" lvl="0" indent="-342900">
              <a:buFont typeface="Symbol" panose="05050102010706020507" pitchFamily="18" charset="2"/>
              <a:buChar char=""/>
            </a:pPr>
            <a:endParaRPr lang="en-AU" sz="1400" dirty="0">
              <a:effectLst/>
              <a:latin typeface="Calibri" panose="020F0502020204030204" pitchFamily="34" charset="0"/>
              <a:ea typeface="DengXian" panose="02010600030101010101" pitchFamily="2" charset="-122"/>
            </a:endParaRPr>
          </a:p>
          <a:p>
            <a:r>
              <a:rPr lang="en-AU" sz="1400" dirty="0">
                <a:effectLst/>
                <a:latin typeface="Calibri" panose="020F0502020204030204" pitchFamily="34" charset="0"/>
                <a:ea typeface="DengXian" panose="02010600030101010101" pitchFamily="2" charset="-122"/>
              </a:rPr>
              <a:t> </a:t>
            </a:r>
          </a:p>
          <a:p>
            <a:endParaRPr lang="en-AU" sz="1600" dirty="0"/>
          </a:p>
        </p:txBody>
      </p:sp>
      <p:sp>
        <p:nvSpPr>
          <p:cNvPr id="4" name="TextBox 3">
            <a:extLst>
              <a:ext uri="{FF2B5EF4-FFF2-40B4-BE49-F238E27FC236}">
                <a16:creationId xmlns:a16="http://schemas.microsoft.com/office/drawing/2014/main" id="{37C27072-C968-A89D-B0F6-6D723CBA34BF}"/>
              </a:ext>
            </a:extLst>
          </p:cNvPr>
          <p:cNvSpPr txBox="1"/>
          <p:nvPr/>
        </p:nvSpPr>
        <p:spPr>
          <a:xfrm>
            <a:off x="383130" y="579358"/>
            <a:ext cx="5712870" cy="6596678"/>
          </a:xfrm>
          <a:prstGeom prst="rect">
            <a:avLst/>
          </a:prstGeom>
          <a:noFill/>
        </p:spPr>
        <p:txBody>
          <a:bodyPr wrap="square" rtlCol="0">
            <a:spAutoFit/>
          </a:bodyPr>
          <a:lstStyle/>
          <a:p>
            <a:r>
              <a:rPr lang="en-AU" sz="1400" b="1" u="sng" dirty="0">
                <a:effectLst/>
                <a:latin typeface="Calibri" panose="020F0502020204030204" pitchFamily="34" charset="0"/>
                <a:ea typeface="DengXian" panose="02010600030101010101" pitchFamily="2" charset="-122"/>
              </a:rPr>
              <a:t>National , State and Local Government Advocacy</a:t>
            </a:r>
            <a:r>
              <a:rPr lang="en-AU" sz="1400" b="1" dirty="0">
                <a:effectLst/>
                <a:latin typeface="Calibri" panose="020F0502020204030204" pitchFamily="34" charset="0"/>
                <a:ea typeface="DengXian" panose="02010600030101010101" pitchFamily="2" charset="-122"/>
              </a:rPr>
              <a:t>:</a:t>
            </a:r>
            <a:endParaRPr lang="en-AU" sz="1400" dirty="0">
              <a:effectLst/>
              <a:latin typeface="Calibri" panose="020F0502020204030204" pitchFamily="34" charset="0"/>
              <a:ea typeface="DengXian" panose="02010600030101010101" pitchFamily="2" charset="-122"/>
            </a:endParaRPr>
          </a:p>
          <a:p>
            <a:pPr algn="ctr">
              <a:spcBef>
                <a:spcPts val="400"/>
              </a:spcBef>
            </a:pPr>
            <a:r>
              <a:rPr lang="en-AU" sz="1400" b="1" dirty="0">
                <a:effectLst/>
                <a:latin typeface="Calibri" panose="020F0502020204030204" pitchFamily="34" charset="0"/>
                <a:ea typeface="DengXian" panose="02010600030101010101" pitchFamily="2" charset="-122"/>
              </a:rPr>
              <a:t>National government:</a:t>
            </a:r>
          </a:p>
          <a:p>
            <a:pPr algn="ctr"/>
            <a:r>
              <a:rPr lang="en-AU" sz="1400" b="1" dirty="0">
                <a:solidFill>
                  <a:srgbClr val="000000"/>
                </a:solidFill>
                <a:latin typeface="Calibri" panose="020F0502020204030204" pitchFamily="34" charset="0"/>
                <a:ea typeface="DengXian" panose="02010600030101010101" pitchFamily="2" charset="-122"/>
              </a:rPr>
              <a:t>Australian Federal Parliament</a:t>
            </a:r>
            <a:r>
              <a:rPr lang="en-AU" sz="1400" dirty="0">
                <a:solidFill>
                  <a:srgbClr val="000000"/>
                </a:solidFill>
                <a:latin typeface="Calibri" panose="020F0502020204030204" pitchFamily="34" charset="0"/>
                <a:ea typeface="DengXian" panose="02010600030101010101" pitchFamily="2" charset="-122"/>
              </a:rPr>
              <a:t> – </a:t>
            </a:r>
            <a:r>
              <a:rPr lang="en-AU" sz="1400" i="1" dirty="0">
                <a:solidFill>
                  <a:srgbClr val="000000"/>
                </a:solidFill>
                <a:latin typeface="Calibri" panose="020F0502020204030204" pitchFamily="34" charset="0"/>
                <a:ea typeface="DengXian" panose="02010600030101010101" pitchFamily="2" charset="-122"/>
              </a:rPr>
              <a:t>The Worsening Rental Crisis in Australia Senate Inquiry Submission</a:t>
            </a:r>
            <a:endParaRPr lang="en-AU" sz="1400" dirty="0">
              <a:latin typeface="Calibri" panose="020F0502020204030204" pitchFamily="34" charset="0"/>
              <a:ea typeface="DengXian" panose="02010600030101010101" pitchFamily="2" charset="-122"/>
            </a:endParaRPr>
          </a:p>
          <a:p>
            <a:pPr algn="ctr">
              <a:spcBef>
                <a:spcPts val="400"/>
              </a:spcBef>
            </a:pPr>
            <a:r>
              <a:rPr lang="en-AU" sz="1400" b="1" dirty="0">
                <a:effectLst/>
                <a:latin typeface="Calibri" panose="020F0502020204030204" pitchFamily="34" charset="0"/>
                <a:ea typeface="DengXian" panose="02010600030101010101" pitchFamily="2" charset="-122"/>
              </a:rPr>
              <a:t>State governments:</a:t>
            </a:r>
            <a:endParaRPr lang="en-AU" sz="1400" dirty="0">
              <a:effectLst/>
              <a:latin typeface="Calibri" panose="020F0502020204030204" pitchFamily="34" charset="0"/>
              <a:ea typeface="DengXian" panose="02010600030101010101" pitchFamily="2" charset="-122"/>
            </a:endParaRPr>
          </a:p>
          <a:p>
            <a:pPr marL="342900" lvl="0" indent="-342900">
              <a:buFont typeface="Symbol" panose="05050102010706020507" pitchFamily="18" charset="2"/>
              <a:buChar char=""/>
            </a:pPr>
            <a:r>
              <a:rPr lang="en-AU" sz="1400" b="1" dirty="0">
                <a:latin typeface="Calibri" panose="020F0502020204030204" pitchFamily="34" charset="0"/>
                <a:ea typeface="DengXian" panose="02010600030101010101" pitchFamily="2" charset="-122"/>
              </a:rPr>
              <a:t>New South Wales Government</a:t>
            </a:r>
            <a:r>
              <a:rPr lang="en-AU" sz="1400" dirty="0">
                <a:latin typeface="Calibri" panose="020F0502020204030204" pitchFamily="34" charset="0"/>
                <a:ea typeface="DengXian" panose="02010600030101010101" pitchFamily="2" charset="-122"/>
              </a:rPr>
              <a:t> – </a:t>
            </a:r>
            <a:r>
              <a:rPr lang="en-AU" sz="1400" i="1" dirty="0">
                <a:latin typeface="Calibri" panose="020F0502020204030204" pitchFamily="34" charset="0"/>
                <a:ea typeface="DengXian" panose="02010600030101010101" pitchFamily="2" charset="-122"/>
              </a:rPr>
              <a:t>Keeping Pets in Residential Tenancies</a:t>
            </a:r>
            <a:endParaRPr lang="en-AU" sz="1400" dirty="0">
              <a:latin typeface="Calibri" panose="020F0502020204030204" pitchFamily="34" charset="0"/>
              <a:ea typeface="DengXian" panose="02010600030101010101" pitchFamily="2" charset="-122"/>
            </a:endParaRPr>
          </a:p>
          <a:p>
            <a:pPr marL="342900" lvl="0" indent="-342900">
              <a:buFont typeface="Symbol" panose="05050102010706020507" pitchFamily="18" charset="2"/>
              <a:buChar char=""/>
            </a:pPr>
            <a:r>
              <a:rPr lang="en-AU" sz="1400" b="1" dirty="0">
                <a:solidFill>
                  <a:srgbClr val="000000"/>
                </a:solidFill>
                <a:latin typeface="Calibri" panose="020F0502020204030204" pitchFamily="34" charset="0"/>
                <a:ea typeface="DengXian" panose="02010600030101010101" pitchFamily="2" charset="-122"/>
              </a:rPr>
              <a:t>New South Wales Parliament</a:t>
            </a:r>
            <a:r>
              <a:rPr lang="en-AU" sz="1400" dirty="0">
                <a:solidFill>
                  <a:srgbClr val="000000"/>
                </a:solidFill>
                <a:latin typeface="Calibri" panose="020F0502020204030204" pitchFamily="34" charset="0"/>
                <a:ea typeface="DengXian" panose="02010600030101010101" pitchFamily="2" charset="-122"/>
              </a:rPr>
              <a:t> – </a:t>
            </a:r>
            <a:r>
              <a:rPr lang="en-AU" sz="1400" i="1" dirty="0">
                <a:solidFill>
                  <a:srgbClr val="000000"/>
                </a:solidFill>
                <a:latin typeface="Calibri" panose="020F0502020204030204" pitchFamily="34" charset="0"/>
                <a:ea typeface="DengXian" panose="02010600030101010101" pitchFamily="2" charset="-122"/>
              </a:rPr>
              <a:t>Veterinary Workforce Shortage in NSW Inquiry Submission</a:t>
            </a:r>
            <a:endParaRPr lang="en-AU" sz="1400" dirty="0">
              <a:latin typeface="Calibri" panose="020F0502020204030204" pitchFamily="34" charset="0"/>
              <a:ea typeface="DengXian" panose="02010600030101010101" pitchFamily="2" charset="-122"/>
            </a:endParaRPr>
          </a:p>
          <a:p>
            <a:pPr marL="342900" lvl="0" indent="-342900">
              <a:buFont typeface="Symbol" panose="05050102010706020507" pitchFamily="18" charset="2"/>
              <a:buChar char=""/>
            </a:pPr>
            <a:r>
              <a:rPr lang="en-AU" sz="1400" b="1" dirty="0">
                <a:solidFill>
                  <a:srgbClr val="000000"/>
                </a:solidFill>
                <a:latin typeface="Calibri" panose="020F0502020204030204" pitchFamily="34" charset="0"/>
                <a:ea typeface="DengXian" panose="02010600030101010101" pitchFamily="2" charset="-122"/>
              </a:rPr>
              <a:t>New South Wales Parliament</a:t>
            </a:r>
            <a:r>
              <a:rPr lang="en-AU" sz="1400" dirty="0">
                <a:solidFill>
                  <a:srgbClr val="000000"/>
                </a:solidFill>
                <a:latin typeface="Calibri" panose="020F0502020204030204" pitchFamily="34" charset="0"/>
                <a:ea typeface="DengXian" panose="02010600030101010101" pitchFamily="2" charset="-122"/>
              </a:rPr>
              <a:t> – </a:t>
            </a:r>
            <a:r>
              <a:rPr lang="en-AU" sz="1400" i="1" dirty="0">
                <a:solidFill>
                  <a:srgbClr val="000000"/>
                </a:solidFill>
                <a:latin typeface="Calibri" panose="020F0502020204030204" pitchFamily="34" charset="0"/>
                <a:ea typeface="DengXian" panose="02010600030101010101" pitchFamily="2" charset="-122"/>
              </a:rPr>
              <a:t>Pounds in NSW Inquiry Submission</a:t>
            </a:r>
            <a:endParaRPr lang="en-AU" sz="1400" dirty="0">
              <a:latin typeface="Calibri" panose="020F0502020204030204" pitchFamily="34" charset="0"/>
              <a:ea typeface="DengXian" panose="02010600030101010101" pitchFamily="2" charset="-122"/>
            </a:endParaRPr>
          </a:p>
          <a:p>
            <a:pPr marL="342900" lvl="0" indent="-342900">
              <a:buFont typeface="Symbol" panose="05050102010706020507" pitchFamily="18" charset="2"/>
              <a:buChar char=""/>
            </a:pPr>
            <a:r>
              <a:rPr lang="en-AU" sz="1400" b="1" dirty="0">
                <a:latin typeface="Calibri" panose="020F0502020204030204" pitchFamily="34" charset="0"/>
                <a:ea typeface="DengXian" panose="02010600030101010101" pitchFamily="2" charset="-122"/>
              </a:rPr>
              <a:t>South Australia Government</a:t>
            </a:r>
            <a:r>
              <a:rPr lang="en-AU" sz="1400" dirty="0">
                <a:latin typeface="Calibri" panose="020F0502020204030204" pitchFamily="34" charset="0"/>
                <a:ea typeface="DengXian" panose="02010600030101010101" pitchFamily="2" charset="-122"/>
              </a:rPr>
              <a:t> – </a:t>
            </a:r>
            <a:r>
              <a:rPr lang="en-AU" sz="1400" i="1" dirty="0">
                <a:latin typeface="Calibri" panose="020F0502020204030204" pitchFamily="34" charset="0"/>
                <a:ea typeface="DengXian" panose="02010600030101010101" pitchFamily="2" charset="-122"/>
              </a:rPr>
              <a:t>Residential Tenancies Review</a:t>
            </a:r>
          </a:p>
          <a:p>
            <a:pPr marL="342900" lvl="0" indent="-342900">
              <a:buFont typeface="Symbol" panose="05050102010706020507" pitchFamily="18" charset="2"/>
              <a:buChar char=""/>
            </a:pPr>
            <a:r>
              <a:rPr lang="en-AU" sz="1400" b="1" dirty="0">
                <a:effectLst/>
                <a:latin typeface="Calibri" panose="020F0502020204030204" pitchFamily="34" charset="0"/>
                <a:ea typeface="DengXian" panose="02010600030101010101" pitchFamily="2" charset="-122"/>
              </a:rPr>
              <a:t>Victoria Government</a:t>
            </a:r>
            <a:r>
              <a:rPr lang="en-AU" sz="1400" dirty="0">
                <a:effectLst/>
                <a:latin typeface="Calibri" panose="020F0502020204030204" pitchFamily="34" charset="0"/>
                <a:ea typeface="DengXian" panose="02010600030101010101" pitchFamily="2" charset="-122"/>
              </a:rPr>
              <a:t> – </a:t>
            </a:r>
            <a:r>
              <a:rPr lang="en-AU" sz="1400" i="1" dirty="0">
                <a:effectLst/>
                <a:latin typeface="Calibri" panose="020F0502020204030204" pitchFamily="34" charset="0"/>
                <a:ea typeface="DengXian" panose="02010600030101010101" pitchFamily="2" charset="-122"/>
              </a:rPr>
              <a:t>Rehoming Pets Reforms</a:t>
            </a:r>
            <a:endParaRPr lang="en-AU" sz="1400" dirty="0">
              <a:effectLst/>
              <a:latin typeface="Calibri" panose="020F0502020204030204" pitchFamily="34" charset="0"/>
              <a:ea typeface="DengXian" panose="02010600030101010101" pitchFamily="2" charset="-122"/>
            </a:endParaRPr>
          </a:p>
          <a:p>
            <a:pPr marL="742950" lvl="1" indent="-285750">
              <a:buFont typeface="Courier New" panose="02070309020205020404" pitchFamily="49" charset="0"/>
              <a:buChar char="o"/>
            </a:pPr>
            <a:r>
              <a:rPr lang="en-AU" sz="1400" dirty="0">
                <a:effectLst/>
                <a:latin typeface="Calibri" panose="020F0502020204030204" pitchFamily="34" charset="0"/>
                <a:ea typeface="DengXian" panose="02010600030101010101" pitchFamily="2" charset="-122"/>
              </a:rPr>
              <a:t>Attended 3 workshops (2 x Jacquie, 1 x Jade) and submitted a 14-page survey</a:t>
            </a:r>
          </a:p>
          <a:p>
            <a:pPr marL="342900" lvl="0" indent="-342900">
              <a:buFont typeface="Symbol" panose="05050102010706020507" pitchFamily="18" charset="2"/>
              <a:buChar char=""/>
            </a:pPr>
            <a:r>
              <a:rPr lang="en-AU" sz="1400" b="1" dirty="0">
                <a:solidFill>
                  <a:srgbClr val="000000"/>
                </a:solidFill>
                <a:effectLst/>
                <a:latin typeface="Calibri" panose="020F0502020204030204" pitchFamily="34" charset="0"/>
                <a:ea typeface="DengXian" panose="02010600030101010101" pitchFamily="2" charset="-122"/>
              </a:rPr>
              <a:t>Queensland Government</a:t>
            </a:r>
            <a:r>
              <a:rPr lang="en-AU" sz="1400" dirty="0">
                <a:solidFill>
                  <a:srgbClr val="000000"/>
                </a:solidFill>
                <a:effectLst/>
                <a:latin typeface="Calibri" panose="020F0502020204030204" pitchFamily="34" charset="0"/>
                <a:ea typeface="DengXian" panose="02010600030101010101" pitchFamily="2" charset="-122"/>
              </a:rPr>
              <a:t> – </a:t>
            </a:r>
            <a:r>
              <a:rPr lang="en-AU" sz="1400" i="1" dirty="0">
                <a:solidFill>
                  <a:srgbClr val="000000"/>
                </a:solidFill>
                <a:effectLst/>
                <a:latin typeface="Calibri" panose="020F0502020204030204" pitchFamily="34" charset="0"/>
                <a:ea typeface="DengXian" panose="02010600030101010101" pitchFamily="2" charset="-122"/>
              </a:rPr>
              <a:t>Strong Daw Laws: Safer Communities Submission</a:t>
            </a:r>
            <a:endParaRPr lang="en-AU" sz="1400" i="1" dirty="0">
              <a:latin typeface="Calibri" panose="020F0502020204030204" pitchFamily="34" charset="0"/>
              <a:ea typeface="DengXian" panose="02010600030101010101" pitchFamily="2" charset="-122"/>
            </a:endParaRPr>
          </a:p>
          <a:p>
            <a:pPr algn="ctr"/>
            <a:r>
              <a:rPr lang="en-AU" sz="1400" b="1" dirty="0">
                <a:effectLst/>
                <a:latin typeface="Calibri" panose="020F0502020204030204" pitchFamily="34" charset="0"/>
                <a:ea typeface="DengXian" panose="02010600030101010101" pitchFamily="2" charset="-122"/>
              </a:rPr>
              <a:t>Local governments:</a:t>
            </a:r>
            <a:endParaRPr lang="en-AU" sz="1400" dirty="0">
              <a:latin typeface="Calibri" panose="020F0502020204030204" pitchFamily="34" charset="0"/>
              <a:ea typeface="DengXian" panose="02010600030101010101" pitchFamily="2" charset="-122"/>
            </a:endParaRPr>
          </a:p>
          <a:p>
            <a:pPr marL="342900" lvl="0" indent="-342900">
              <a:buFont typeface="Symbol" panose="05050102010706020507" pitchFamily="18" charset="2"/>
              <a:buChar char=""/>
            </a:pPr>
            <a:r>
              <a:rPr lang="en-AU" sz="1400" b="1" dirty="0">
                <a:effectLst/>
                <a:latin typeface="Calibri" panose="020F0502020204030204" pitchFamily="34" charset="0"/>
                <a:ea typeface="DengXian" panose="02010600030101010101" pitchFamily="2" charset="-122"/>
              </a:rPr>
              <a:t>City of Greater Dandenong</a:t>
            </a:r>
            <a:r>
              <a:rPr lang="en-AU" sz="1400" dirty="0">
                <a:effectLst/>
                <a:latin typeface="Calibri" panose="020F0502020204030204" pitchFamily="34" charset="0"/>
                <a:ea typeface="DengXian" panose="02010600030101010101" pitchFamily="2" charset="-122"/>
              </a:rPr>
              <a:t> (VIC) – </a:t>
            </a:r>
            <a:r>
              <a:rPr lang="en-AU" sz="1400" i="1" dirty="0">
                <a:effectLst/>
                <a:latin typeface="Calibri" panose="020F0502020204030204" pitchFamily="34" charset="0"/>
                <a:ea typeface="DengXian" panose="02010600030101010101" pitchFamily="2" charset="-122"/>
              </a:rPr>
              <a:t>Cat Curfew Consultation </a:t>
            </a:r>
            <a:endParaRPr lang="en-AU" sz="1400" dirty="0">
              <a:effectLst/>
              <a:latin typeface="Calibri" panose="020F0502020204030204" pitchFamily="34" charset="0"/>
              <a:ea typeface="DengXian" panose="02010600030101010101" pitchFamily="2" charset="-122"/>
            </a:endParaRPr>
          </a:p>
          <a:p>
            <a:pPr marL="742950" lvl="1" indent="-285750">
              <a:buFont typeface="Courier New" panose="02070309020205020404" pitchFamily="49" charset="0"/>
              <a:buChar char="o"/>
            </a:pPr>
            <a:r>
              <a:rPr lang="en-AU" sz="1400" dirty="0">
                <a:effectLst/>
                <a:latin typeface="Calibri" panose="020F0502020204030204" pitchFamily="34" charset="0"/>
                <a:ea typeface="DengXian" panose="02010600030101010101" pitchFamily="2" charset="-122"/>
              </a:rPr>
              <a:t>Submission of questions to council meetings and emails to Mayor and Councillors</a:t>
            </a:r>
          </a:p>
          <a:p>
            <a:pPr marL="342900" lvl="0" indent="-342900">
              <a:buFont typeface="Symbol" panose="05050102010706020507" pitchFamily="18" charset="2"/>
              <a:buChar char=""/>
            </a:pPr>
            <a:r>
              <a:rPr lang="en-AU" sz="1400" b="1" dirty="0">
                <a:effectLst/>
                <a:latin typeface="Calibri" panose="020F0502020204030204" pitchFamily="34" charset="0"/>
                <a:ea typeface="DengXian" panose="02010600030101010101" pitchFamily="2" charset="-122"/>
              </a:rPr>
              <a:t>Indigo Shire</a:t>
            </a:r>
            <a:r>
              <a:rPr lang="en-AU" sz="1400" dirty="0">
                <a:effectLst/>
                <a:latin typeface="Calibri" panose="020F0502020204030204" pitchFamily="34" charset="0"/>
                <a:ea typeface="DengXian" panose="02010600030101010101" pitchFamily="2" charset="-122"/>
              </a:rPr>
              <a:t> (VIC) – </a:t>
            </a:r>
            <a:r>
              <a:rPr lang="en-AU" sz="1400" i="1" dirty="0">
                <a:effectLst/>
                <a:latin typeface="Calibri" panose="020F0502020204030204" pitchFamily="34" charset="0"/>
                <a:ea typeface="DengXian" panose="02010600030101010101" pitchFamily="2" charset="-122"/>
              </a:rPr>
              <a:t>Cat Curfew Consultation</a:t>
            </a:r>
            <a:r>
              <a:rPr lang="en-AU" sz="1400" dirty="0">
                <a:effectLst/>
                <a:latin typeface="Calibri" panose="020F0502020204030204" pitchFamily="34" charset="0"/>
                <a:ea typeface="DengXian" panose="02010600030101010101" pitchFamily="2" charset="-122"/>
              </a:rPr>
              <a:t> </a:t>
            </a:r>
          </a:p>
          <a:p>
            <a:pPr marL="342900" lvl="0" indent="-342900">
              <a:buFont typeface="Symbol" panose="05050102010706020507" pitchFamily="18" charset="2"/>
              <a:buChar char=""/>
            </a:pPr>
            <a:r>
              <a:rPr lang="en-AU" sz="1400" b="1" dirty="0">
                <a:solidFill>
                  <a:srgbClr val="000000"/>
                </a:solidFill>
                <a:effectLst/>
                <a:latin typeface="Calibri" panose="020F0502020204030204" pitchFamily="34" charset="0"/>
                <a:ea typeface="DengXian" panose="02010600030101010101" pitchFamily="2" charset="-122"/>
              </a:rPr>
              <a:t>Geelong council</a:t>
            </a:r>
            <a:r>
              <a:rPr lang="en-AU" sz="1400" dirty="0">
                <a:solidFill>
                  <a:srgbClr val="000000"/>
                </a:solidFill>
                <a:effectLst/>
                <a:latin typeface="Calibri" panose="020F0502020204030204" pitchFamily="34" charset="0"/>
                <a:ea typeface="DengXian" panose="02010600030101010101" pitchFamily="2" charset="-122"/>
              </a:rPr>
              <a:t> (VIC) – </a:t>
            </a:r>
            <a:r>
              <a:rPr lang="en-AU" sz="1400" i="1" dirty="0">
                <a:solidFill>
                  <a:srgbClr val="000000"/>
                </a:solidFill>
                <a:effectLst/>
                <a:latin typeface="Calibri" panose="020F0502020204030204" pitchFamily="34" charset="0"/>
                <a:ea typeface="DengXian" panose="02010600030101010101" pitchFamily="2" charset="-122"/>
              </a:rPr>
              <a:t>Cat Curfew Review submission</a:t>
            </a:r>
            <a:endParaRPr lang="en-AU" sz="1400" dirty="0">
              <a:effectLst/>
              <a:latin typeface="Calibri" panose="020F0502020204030204" pitchFamily="34" charset="0"/>
              <a:ea typeface="DengXian" panose="02010600030101010101" pitchFamily="2" charset="-122"/>
            </a:endParaRPr>
          </a:p>
          <a:p>
            <a:pPr marL="342900" lvl="0" indent="-342900">
              <a:buFont typeface="Symbol" panose="05050102010706020507" pitchFamily="18" charset="2"/>
              <a:buChar char=""/>
            </a:pPr>
            <a:r>
              <a:rPr lang="en-AU" sz="1400" b="1" dirty="0">
                <a:effectLst/>
                <a:latin typeface="Calibri" panose="020F0502020204030204" pitchFamily="34" charset="0"/>
                <a:ea typeface="DengXian" panose="02010600030101010101" pitchFamily="2" charset="-122"/>
              </a:rPr>
              <a:t>West Torrens</a:t>
            </a:r>
            <a:r>
              <a:rPr lang="en-AU" sz="1400" dirty="0">
                <a:effectLst/>
                <a:latin typeface="Calibri" panose="020F0502020204030204" pitchFamily="34" charset="0"/>
                <a:ea typeface="DengXian" panose="02010600030101010101" pitchFamily="2" charset="-122"/>
              </a:rPr>
              <a:t> </a:t>
            </a:r>
            <a:r>
              <a:rPr lang="en-AU" sz="1400" b="1" dirty="0">
                <a:effectLst/>
                <a:latin typeface="Calibri" panose="020F0502020204030204" pitchFamily="34" charset="0"/>
                <a:ea typeface="DengXian" panose="02010600030101010101" pitchFamily="2" charset="-122"/>
              </a:rPr>
              <a:t>Council </a:t>
            </a:r>
            <a:r>
              <a:rPr lang="en-AU" sz="1400" dirty="0">
                <a:effectLst/>
                <a:latin typeface="Calibri" panose="020F0502020204030204" pitchFamily="34" charset="0"/>
                <a:ea typeface="DengXian" panose="02010600030101010101" pitchFamily="2" charset="-122"/>
              </a:rPr>
              <a:t>(SA) – </a:t>
            </a:r>
            <a:r>
              <a:rPr lang="en-AU" sz="1400" i="1" dirty="0">
                <a:effectLst/>
                <a:latin typeface="Calibri" panose="020F0502020204030204" pitchFamily="34" charset="0"/>
                <a:ea typeface="DengXian" panose="02010600030101010101" pitchFamily="2" charset="-122"/>
              </a:rPr>
              <a:t>Draft Domestic Animal Management Plan </a:t>
            </a:r>
            <a:r>
              <a:rPr lang="en-AU" sz="1400" b="1" dirty="0">
                <a:effectLst/>
                <a:latin typeface="Calibri" panose="020F0502020204030204" pitchFamily="34" charset="0"/>
                <a:ea typeface="DengXian" panose="02010600030101010101" pitchFamily="2" charset="-122"/>
              </a:rPr>
              <a:t>Merri-</a:t>
            </a:r>
            <a:r>
              <a:rPr lang="en-AU" sz="1400" b="1" dirty="0" err="1">
                <a:effectLst/>
                <a:latin typeface="Calibri" panose="020F0502020204030204" pitchFamily="34" charset="0"/>
                <a:ea typeface="DengXian" panose="02010600030101010101" pitchFamily="2" charset="-122"/>
              </a:rPr>
              <a:t>bek</a:t>
            </a:r>
            <a:r>
              <a:rPr lang="en-AU" sz="1400" b="1" dirty="0">
                <a:effectLst/>
                <a:latin typeface="Calibri" panose="020F0502020204030204" pitchFamily="34" charset="0"/>
                <a:ea typeface="DengXian" panose="02010600030101010101" pitchFamily="2" charset="-122"/>
              </a:rPr>
              <a:t> City Council</a:t>
            </a:r>
            <a:r>
              <a:rPr lang="en-AU" sz="1400" dirty="0">
                <a:effectLst/>
                <a:latin typeface="Calibri" panose="020F0502020204030204" pitchFamily="34" charset="0"/>
                <a:ea typeface="DengXian" panose="02010600030101010101" pitchFamily="2" charset="-122"/>
              </a:rPr>
              <a:t> (VIC) – </a:t>
            </a:r>
            <a:r>
              <a:rPr lang="en-AU" sz="1400" i="1" dirty="0">
                <a:effectLst/>
                <a:latin typeface="Calibri" panose="020F0502020204030204" pitchFamily="34" charset="0"/>
                <a:ea typeface="DengXian" panose="02010600030101010101" pitchFamily="2" charset="-122"/>
              </a:rPr>
              <a:t>Cat Containment Strategy</a:t>
            </a:r>
            <a:endParaRPr lang="en-AU" sz="1400" dirty="0">
              <a:effectLst/>
              <a:latin typeface="Calibri" panose="020F0502020204030204" pitchFamily="34" charset="0"/>
              <a:ea typeface="DengXian" panose="02010600030101010101" pitchFamily="2" charset="-122"/>
            </a:endParaRPr>
          </a:p>
          <a:p>
            <a:pPr marL="342900" lvl="0" indent="-342900">
              <a:buFont typeface="Symbol" panose="05050102010706020507" pitchFamily="18" charset="2"/>
              <a:buChar char=""/>
            </a:pPr>
            <a:r>
              <a:rPr lang="en-AU" sz="1400" b="1" dirty="0">
                <a:effectLst/>
                <a:latin typeface="Calibri" panose="020F0502020204030204" pitchFamily="34" charset="0"/>
                <a:ea typeface="DengXian" panose="02010600030101010101" pitchFamily="2" charset="-122"/>
              </a:rPr>
              <a:t>Blacktown Council</a:t>
            </a:r>
            <a:r>
              <a:rPr lang="en-AU" sz="1400" dirty="0">
                <a:effectLst/>
                <a:latin typeface="Calibri" panose="020F0502020204030204" pitchFamily="34" charset="0"/>
                <a:ea typeface="DengXian" panose="02010600030101010101" pitchFamily="2" charset="-122"/>
              </a:rPr>
              <a:t> (NSW) – </a:t>
            </a:r>
            <a:r>
              <a:rPr lang="en-AU" sz="1400" i="1" dirty="0">
                <a:effectLst/>
                <a:latin typeface="Calibri" panose="020F0502020204030204" pitchFamily="34" charset="0"/>
                <a:ea typeface="DengXian" panose="02010600030101010101" pitchFamily="2" charset="-122"/>
              </a:rPr>
              <a:t>Cat Management Document</a:t>
            </a:r>
            <a:endParaRPr lang="en-AU" sz="1400" dirty="0">
              <a:effectLst/>
              <a:latin typeface="Calibri" panose="020F0502020204030204" pitchFamily="34" charset="0"/>
              <a:ea typeface="DengXian" panose="02010600030101010101" pitchFamily="2" charset="-122"/>
            </a:endParaRPr>
          </a:p>
          <a:p>
            <a:pPr marL="342900" lvl="0" indent="-342900">
              <a:buFont typeface="Symbol" panose="05050102010706020507" pitchFamily="18" charset="2"/>
              <a:buChar char=""/>
            </a:pPr>
            <a:r>
              <a:rPr lang="en-AU" sz="1400" b="1" dirty="0">
                <a:effectLst/>
                <a:latin typeface="Calibri" panose="020F0502020204030204" pitchFamily="34" charset="0"/>
                <a:ea typeface="DengXian" panose="02010600030101010101" pitchFamily="2" charset="-122"/>
              </a:rPr>
              <a:t>City of Greater Bendigo</a:t>
            </a:r>
            <a:r>
              <a:rPr lang="en-AU" sz="1400" dirty="0">
                <a:effectLst/>
                <a:latin typeface="Calibri" panose="020F0502020204030204" pitchFamily="34" charset="0"/>
                <a:ea typeface="DengXian" panose="02010600030101010101" pitchFamily="2" charset="-122"/>
              </a:rPr>
              <a:t> (VIC) – </a:t>
            </a:r>
            <a:r>
              <a:rPr lang="en-AU" sz="1400" i="1" dirty="0">
                <a:effectLst/>
                <a:latin typeface="Calibri" panose="020F0502020204030204" pitchFamily="34" charset="0"/>
                <a:ea typeface="DengXian" panose="02010600030101010101" pitchFamily="2" charset="-122"/>
              </a:rPr>
              <a:t>Proposed Cat Orders</a:t>
            </a:r>
            <a:endParaRPr lang="en-AU" sz="1400" dirty="0">
              <a:effectLst/>
              <a:latin typeface="Calibri" panose="020F0502020204030204" pitchFamily="34" charset="0"/>
              <a:ea typeface="DengXian" panose="02010600030101010101" pitchFamily="2" charset="-122"/>
            </a:endParaRPr>
          </a:p>
          <a:p>
            <a:pPr marL="342900" lvl="0" indent="-342900">
              <a:buFont typeface="Symbol" panose="05050102010706020507" pitchFamily="18" charset="2"/>
              <a:buChar char=""/>
            </a:pPr>
            <a:r>
              <a:rPr lang="en-AU" sz="1400" b="1" dirty="0">
                <a:effectLst/>
                <a:latin typeface="Calibri" panose="020F0502020204030204" pitchFamily="34" charset="0"/>
                <a:ea typeface="DengXian" panose="02010600030101010101" pitchFamily="2" charset="-122"/>
              </a:rPr>
              <a:t>Sunshine Cost Council</a:t>
            </a:r>
            <a:r>
              <a:rPr lang="en-AU" sz="1400" dirty="0">
                <a:effectLst/>
                <a:latin typeface="Calibri" panose="020F0502020204030204" pitchFamily="34" charset="0"/>
                <a:ea typeface="DengXian" panose="02010600030101010101" pitchFamily="2" charset="-122"/>
              </a:rPr>
              <a:t> (QLD) – </a:t>
            </a:r>
            <a:r>
              <a:rPr lang="en-AU" sz="1400" i="1" dirty="0">
                <a:effectLst/>
                <a:latin typeface="Calibri" panose="020F0502020204030204" pitchFamily="34" charset="0"/>
                <a:ea typeface="DengXian" panose="02010600030101010101" pitchFamily="2" charset="-122"/>
              </a:rPr>
              <a:t>Proposed Cat Local Law</a:t>
            </a:r>
            <a:endParaRPr lang="en-AU" sz="1400" dirty="0">
              <a:effectLst/>
              <a:latin typeface="Calibri" panose="020F0502020204030204" pitchFamily="34" charset="0"/>
              <a:ea typeface="DengXian" panose="02010600030101010101" pitchFamily="2" charset="-122"/>
            </a:endParaRPr>
          </a:p>
          <a:p>
            <a:pPr marL="342900" lvl="0" indent="-342900">
              <a:buFont typeface="Symbol" panose="05050102010706020507" pitchFamily="18" charset="2"/>
              <a:buChar char=""/>
            </a:pPr>
            <a:r>
              <a:rPr lang="en-AU" sz="1400" b="1" dirty="0">
                <a:solidFill>
                  <a:srgbClr val="000000"/>
                </a:solidFill>
                <a:effectLst/>
                <a:latin typeface="Calibri" panose="020F0502020204030204" pitchFamily="34" charset="0"/>
                <a:ea typeface="DengXian" panose="02010600030101010101" pitchFamily="2" charset="-122"/>
              </a:rPr>
              <a:t>Hume Council</a:t>
            </a:r>
            <a:r>
              <a:rPr lang="en-AU" sz="1400" dirty="0">
                <a:solidFill>
                  <a:srgbClr val="000000"/>
                </a:solidFill>
                <a:effectLst/>
                <a:latin typeface="Calibri" panose="020F0502020204030204" pitchFamily="34" charset="0"/>
                <a:ea typeface="DengXian" panose="02010600030101010101" pitchFamily="2" charset="-122"/>
              </a:rPr>
              <a:t> (VIC) – </a:t>
            </a:r>
            <a:r>
              <a:rPr lang="en-AU" sz="1400" i="1" dirty="0">
                <a:solidFill>
                  <a:srgbClr val="000000"/>
                </a:solidFill>
                <a:effectLst/>
                <a:latin typeface="Calibri" panose="020F0502020204030204" pitchFamily="34" charset="0"/>
                <a:ea typeface="DengXian" panose="02010600030101010101" pitchFamily="2" charset="-122"/>
              </a:rPr>
              <a:t>Draft Domestic Animal Management Plan 2023-2026</a:t>
            </a:r>
            <a:r>
              <a:rPr lang="en-AU" sz="1400" dirty="0">
                <a:solidFill>
                  <a:srgbClr val="000000"/>
                </a:solidFill>
                <a:effectLst/>
                <a:latin typeface="Calibri" panose="020F0502020204030204" pitchFamily="34" charset="0"/>
                <a:ea typeface="DengXian" panose="02010600030101010101" pitchFamily="2" charset="-122"/>
              </a:rPr>
              <a:t> submission</a:t>
            </a:r>
            <a:endParaRPr lang="en-AU" sz="1400" dirty="0">
              <a:effectLst/>
              <a:latin typeface="Calibri" panose="020F0502020204030204" pitchFamily="34" charset="0"/>
              <a:ea typeface="DengXian" panose="02010600030101010101" pitchFamily="2" charset="-122"/>
            </a:endParaRPr>
          </a:p>
          <a:p>
            <a:endParaRPr lang="en-AU" sz="2400" dirty="0"/>
          </a:p>
        </p:txBody>
      </p:sp>
    </p:spTree>
    <p:extLst>
      <p:ext uri="{BB962C8B-B14F-4D97-AF65-F5344CB8AC3E}">
        <p14:creationId xmlns:p14="http://schemas.microsoft.com/office/powerpoint/2010/main" val="401905977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7186BE7A-70BF-4046-75F1-E8DC9171D76E}"/>
              </a:ext>
            </a:extLst>
          </p:cNvPr>
          <p:cNvSpPr txBox="1"/>
          <p:nvPr/>
        </p:nvSpPr>
        <p:spPr>
          <a:xfrm>
            <a:off x="3559629" y="141514"/>
            <a:ext cx="6531428" cy="369332"/>
          </a:xfrm>
          <a:prstGeom prst="rect">
            <a:avLst/>
          </a:prstGeom>
          <a:noFill/>
        </p:spPr>
        <p:txBody>
          <a:bodyPr wrap="square" rtlCol="0">
            <a:spAutoFit/>
          </a:bodyPr>
          <a:lstStyle/>
          <a:p>
            <a:r>
              <a:rPr lang="en-GB" b="1" dirty="0">
                <a:solidFill>
                  <a:schemeClr val="bg2">
                    <a:lumMod val="25000"/>
                  </a:schemeClr>
                </a:solidFill>
              </a:rPr>
              <a:t>2023 Mid-Year Report: Community Cat Program</a:t>
            </a:r>
            <a:endParaRPr lang="en-AU" b="1" dirty="0">
              <a:solidFill>
                <a:schemeClr val="bg2">
                  <a:lumMod val="25000"/>
                </a:schemeClr>
              </a:solidFill>
            </a:endParaRPr>
          </a:p>
        </p:txBody>
      </p:sp>
      <p:cxnSp>
        <p:nvCxnSpPr>
          <p:cNvPr id="7" name="Straight Connector 6">
            <a:extLst>
              <a:ext uri="{FF2B5EF4-FFF2-40B4-BE49-F238E27FC236}">
                <a16:creationId xmlns:a16="http://schemas.microsoft.com/office/drawing/2014/main" id="{086AE276-BB5A-47D9-AB04-3B4A3FA21B6E}"/>
              </a:ext>
            </a:extLst>
          </p:cNvPr>
          <p:cNvCxnSpPr>
            <a:cxnSpLocks/>
          </p:cNvCxnSpPr>
          <p:nvPr/>
        </p:nvCxnSpPr>
        <p:spPr>
          <a:xfrm>
            <a:off x="538843" y="499961"/>
            <a:ext cx="11114314" cy="0"/>
          </a:xfrm>
          <a:prstGeom prst="line">
            <a:avLst/>
          </a:prstGeom>
          <a:ln>
            <a:solidFill>
              <a:schemeClr val="bg2">
                <a:lumMod val="25000"/>
              </a:schemeClr>
            </a:solidFill>
          </a:ln>
        </p:spPr>
        <p:style>
          <a:lnRef idx="3">
            <a:schemeClr val="dk1"/>
          </a:lnRef>
          <a:fillRef idx="0">
            <a:schemeClr val="dk1"/>
          </a:fillRef>
          <a:effectRef idx="2">
            <a:schemeClr val="dk1"/>
          </a:effectRef>
          <a:fontRef idx="minor">
            <a:schemeClr val="tx1"/>
          </a:fontRef>
        </p:style>
      </p:cxnSp>
      <p:sp>
        <p:nvSpPr>
          <p:cNvPr id="4" name="TextBox 3">
            <a:extLst>
              <a:ext uri="{FF2B5EF4-FFF2-40B4-BE49-F238E27FC236}">
                <a16:creationId xmlns:a16="http://schemas.microsoft.com/office/drawing/2014/main" id="{DDA24B5B-C181-C43F-A42A-12AC02F6FAE6}"/>
              </a:ext>
            </a:extLst>
          </p:cNvPr>
          <p:cNvSpPr txBox="1"/>
          <p:nvPr/>
        </p:nvSpPr>
        <p:spPr>
          <a:xfrm>
            <a:off x="538842" y="858409"/>
            <a:ext cx="6766197" cy="6208879"/>
          </a:xfrm>
          <a:prstGeom prst="rect">
            <a:avLst/>
          </a:prstGeom>
          <a:noFill/>
        </p:spPr>
        <p:txBody>
          <a:bodyPr wrap="square">
            <a:spAutoFit/>
          </a:bodyPr>
          <a:lstStyle/>
          <a:p>
            <a:pPr>
              <a:lnSpc>
                <a:spcPct val="110000"/>
              </a:lnSpc>
              <a:spcAft>
                <a:spcPts val="600"/>
              </a:spcAft>
            </a:pPr>
            <a:r>
              <a:rPr lang="en-AU" dirty="0">
                <a:latin typeface="Calibri" panose="020F0502020204030204" pitchFamily="34" charset="0"/>
              </a:rPr>
              <a:t>I would like to thank all our partners and donors for their invaluable support of the project.  Also, thanks to supporting veterinary clinics and cat lovers. </a:t>
            </a:r>
          </a:p>
          <a:p>
            <a:pPr>
              <a:lnSpc>
                <a:spcPct val="110000"/>
              </a:lnSpc>
              <a:spcAft>
                <a:spcPts val="600"/>
              </a:spcAft>
            </a:pPr>
            <a:r>
              <a:rPr lang="en-AU" dirty="0">
                <a:latin typeface="Calibri" panose="020F0502020204030204" pitchFamily="34" charset="0"/>
              </a:rPr>
              <a:t>A special thanks to our passionate and dedicated Community Liaison officer, Nadia Scott, seconded and funded by RSPCA Qld, and to the slick and polished RSPCA desexing team of vets and vet nurses. </a:t>
            </a:r>
          </a:p>
          <a:p>
            <a:pPr>
              <a:lnSpc>
                <a:spcPct val="110000"/>
              </a:lnSpc>
              <a:spcAft>
                <a:spcPts val="600"/>
              </a:spcAft>
            </a:pPr>
            <a:r>
              <a:rPr lang="en-AU" dirty="0">
                <a:latin typeface="Calibri" panose="020F0502020204030204" pitchFamily="34" charset="0"/>
              </a:rPr>
              <a:t>With our partners support, we are building knowledge about humane urban cat management, and sharing that information with local, state and federal governments, welfare agencies and the community.</a:t>
            </a:r>
          </a:p>
          <a:p>
            <a:pPr>
              <a:lnSpc>
                <a:spcPct val="110000"/>
              </a:lnSpc>
              <a:spcAft>
                <a:spcPts val="600"/>
              </a:spcAft>
            </a:pPr>
            <a:r>
              <a:rPr lang="en-AU" dirty="0">
                <a:latin typeface="Calibri" panose="020F0502020204030204" pitchFamily="34" charset="0"/>
              </a:rPr>
              <a:t>Community Cat Programs are aligned with the One Welfare concept which aims to balance and optimize the wellbeing of animals, humans and the environment.</a:t>
            </a:r>
          </a:p>
          <a:p>
            <a:r>
              <a:rPr lang="en-AU" sz="2400" b="1" dirty="0">
                <a:solidFill>
                  <a:srgbClr val="1F497D"/>
                </a:solidFill>
                <a:effectLst/>
                <a:latin typeface="Bradley Hand ITC" panose="03070402050302030203" pitchFamily="66" charset="0"/>
                <a:ea typeface="Times New Roman" panose="02020603050405020304" pitchFamily="18" charset="0"/>
                <a:cs typeface="Times New Roman" panose="02020603050405020304" pitchFamily="18" charset="0"/>
              </a:rPr>
              <a:t>Jacquie </a:t>
            </a:r>
            <a:endParaRPr lang="en-AU" sz="2400" dirty="0">
              <a:effectLst/>
              <a:latin typeface="Calibri" panose="020F0502020204030204" pitchFamily="34" charset="0"/>
              <a:ea typeface="Calibri" panose="020F0502020204030204" pitchFamily="34" charset="0"/>
              <a:cs typeface="Times New Roman" panose="02020603050405020304" pitchFamily="18" charset="0"/>
            </a:endParaRPr>
          </a:p>
          <a:p>
            <a:r>
              <a:rPr lang="en-AU" sz="1800" dirty="0">
                <a:solidFill>
                  <a:srgbClr val="1F497D"/>
                </a:solidFill>
                <a:effectLst/>
                <a:latin typeface="Calibri" panose="020F0502020204030204" pitchFamily="34" charset="0"/>
                <a:ea typeface="Times New Roman" panose="02020603050405020304" pitchFamily="18" charset="0"/>
                <a:cs typeface="Times New Roman" panose="02020603050405020304" pitchFamily="18" charset="0"/>
              </a:rPr>
              <a:t> </a:t>
            </a:r>
            <a:endParaRPr lang="en-AU" sz="18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10000"/>
              </a:lnSpc>
            </a:pPr>
            <a:r>
              <a:rPr lang="en-AU" sz="1400" dirty="0">
                <a:latin typeface="Arial" panose="020B0604020202020204" pitchFamily="34" charset="0"/>
              </a:rPr>
              <a:t>Emeritus Professor Jacquie Rand, BVSc (</a:t>
            </a:r>
            <a:r>
              <a:rPr lang="en-AU" sz="1400" dirty="0" err="1">
                <a:latin typeface="Arial" panose="020B0604020202020204" pitchFamily="34" charset="0"/>
              </a:rPr>
              <a:t>Melb</a:t>
            </a:r>
            <a:r>
              <a:rPr lang="en-AU" sz="1400" dirty="0">
                <a:latin typeface="Arial" panose="020B0604020202020204" pitchFamily="34" charset="0"/>
              </a:rPr>
              <a:t>), </a:t>
            </a:r>
            <a:r>
              <a:rPr lang="en-AU" sz="1400" dirty="0" err="1">
                <a:latin typeface="Arial" panose="020B0604020202020204" pitchFamily="34" charset="0"/>
              </a:rPr>
              <a:t>DVSc</a:t>
            </a:r>
            <a:r>
              <a:rPr lang="en-AU" sz="1400" dirty="0">
                <a:latin typeface="Arial" panose="020B0604020202020204" pitchFamily="34" charset="0"/>
              </a:rPr>
              <a:t> (Guelph), MANZCVS</a:t>
            </a:r>
          </a:p>
          <a:p>
            <a:pPr>
              <a:lnSpc>
                <a:spcPct val="110000"/>
              </a:lnSpc>
            </a:pPr>
            <a:r>
              <a:rPr lang="en-AU" sz="1400" dirty="0">
                <a:latin typeface="Arial" panose="020B0604020202020204" pitchFamily="34" charset="0"/>
              </a:rPr>
              <a:t>Diplomate, American College of Veterinary Internal Medicine</a:t>
            </a:r>
          </a:p>
          <a:p>
            <a:pPr>
              <a:lnSpc>
                <a:spcPct val="110000"/>
              </a:lnSpc>
            </a:pPr>
            <a:r>
              <a:rPr lang="en-AU" sz="1400" dirty="0">
                <a:latin typeface="Arial" panose="020B0604020202020204" pitchFamily="34" charset="0"/>
              </a:rPr>
              <a:t>Executive Director &amp; Chief Scientist                                                                   </a:t>
            </a:r>
          </a:p>
          <a:p>
            <a:pPr>
              <a:lnSpc>
                <a:spcPct val="110000"/>
              </a:lnSpc>
            </a:pPr>
            <a:r>
              <a:rPr lang="en-AU" sz="1400" dirty="0">
                <a:latin typeface="Arial" panose="020B0604020202020204" pitchFamily="34" charset="0"/>
              </a:rPr>
              <a:t>Australian Pet Welfare Foundation</a:t>
            </a:r>
          </a:p>
          <a:p>
            <a:r>
              <a:rPr lang="en-AU" sz="1800" b="1" i="1" dirty="0">
                <a:solidFill>
                  <a:srgbClr val="1F497D"/>
                </a:solidFill>
                <a:effectLst/>
                <a:latin typeface="Cambria" panose="02040503050406030204" pitchFamily="18" charset="0"/>
                <a:ea typeface="Times New Roman" panose="02020603050405020304" pitchFamily="18" charset="0"/>
                <a:cs typeface="Times New Roman" panose="02020603050405020304" pitchFamily="18" charset="0"/>
              </a:rPr>
              <a:t>Working to improve the health and welfare of pets</a:t>
            </a:r>
            <a:endParaRPr lang="en-AU" sz="18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10000"/>
              </a:lnSpc>
            </a:pPr>
            <a:endParaRPr lang="en-AU" sz="1800" dirty="0">
              <a:latin typeface="Arial" panose="020B0604020202020204" pitchFamily="34" charset="0"/>
            </a:endParaRPr>
          </a:p>
        </p:txBody>
      </p:sp>
      <p:pic>
        <p:nvPicPr>
          <p:cNvPr id="1026" name="30063651-A846-42C4-9474-C766A7C1FCC1" descr="IMG_3757.jpg">
            <a:extLst>
              <a:ext uri="{FF2B5EF4-FFF2-40B4-BE49-F238E27FC236}">
                <a16:creationId xmlns:a16="http://schemas.microsoft.com/office/drawing/2014/main" id="{29470778-D250-7F0E-634E-A809ACF4F349}"/>
              </a:ext>
            </a:extLst>
          </p:cNvPr>
          <p:cNvPicPr>
            <a:picLocks noChangeAspect="1" noChangeArrowheads="1"/>
          </p:cNvPicPr>
          <p:nvPr/>
        </p:nvPicPr>
        <p:blipFill rotWithShape="1">
          <a:blip r:embed="rId2" cstate="email">
            <a:extLst>
              <a:ext uri="{28A0092B-C50C-407E-A947-70E740481C1C}">
                <a14:useLocalDpi xmlns:a14="http://schemas.microsoft.com/office/drawing/2010/main"/>
              </a:ext>
            </a:extLst>
          </a:blip>
          <a:srcRect/>
          <a:stretch/>
        </p:blipFill>
        <p:spPr bwMode="auto">
          <a:xfrm>
            <a:off x="7715869" y="564610"/>
            <a:ext cx="1752294" cy="17799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TextBox 2">
            <a:extLst>
              <a:ext uri="{FF2B5EF4-FFF2-40B4-BE49-F238E27FC236}">
                <a16:creationId xmlns:a16="http://schemas.microsoft.com/office/drawing/2014/main" id="{6FA5051C-D055-9359-D06C-51DD89B0DBC5}"/>
              </a:ext>
            </a:extLst>
          </p:cNvPr>
          <p:cNvSpPr txBox="1"/>
          <p:nvPr/>
        </p:nvSpPr>
        <p:spPr>
          <a:xfrm>
            <a:off x="7305037" y="2039055"/>
            <a:ext cx="4655419" cy="4801314"/>
          </a:xfrm>
          <a:prstGeom prst="rect">
            <a:avLst/>
          </a:prstGeom>
          <a:noFill/>
        </p:spPr>
        <p:txBody>
          <a:bodyPr wrap="square" rtlCol="0">
            <a:spAutoFit/>
          </a:bodyPr>
          <a:lstStyle/>
          <a:p>
            <a:endParaRPr lang="en-AU" b="1" dirty="0">
              <a:latin typeface="Calibri" panose="020F0502020204030204" pitchFamily="34" charset="0"/>
            </a:endParaRPr>
          </a:p>
          <a:p>
            <a:pPr algn="ctr"/>
            <a:r>
              <a:rPr lang="en-AU" sz="1800" dirty="0">
                <a:latin typeface="Calibri" panose="020F0502020204030204" pitchFamily="34" charset="0"/>
              </a:rPr>
              <a:t>Bridgette Bardot Foundation</a:t>
            </a:r>
          </a:p>
          <a:p>
            <a:pPr algn="ctr"/>
            <a:r>
              <a:rPr lang="en-AU" dirty="0">
                <a:latin typeface="Calibri" panose="020F0502020204030204" pitchFamily="34" charset="0"/>
              </a:rPr>
              <a:t>MSD Animal Health</a:t>
            </a:r>
          </a:p>
          <a:p>
            <a:pPr algn="ctr"/>
            <a:r>
              <a:rPr lang="en-AU" dirty="0">
                <a:latin typeface="Calibri" panose="020F0502020204030204" pitchFamily="34" charset="0"/>
              </a:rPr>
              <a:t>RSPCA (QLD)</a:t>
            </a:r>
          </a:p>
          <a:p>
            <a:pPr algn="ctr"/>
            <a:r>
              <a:rPr lang="en-AU" dirty="0">
                <a:latin typeface="Calibri" panose="020F0502020204030204" pitchFamily="34" charset="0"/>
              </a:rPr>
              <a:t>AWL Qld</a:t>
            </a:r>
          </a:p>
          <a:p>
            <a:pPr algn="ctr"/>
            <a:r>
              <a:rPr lang="en-AU" dirty="0">
                <a:latin typeface="Calibri" panose="020F0502020204030204" pitchFamily="34" charset="0"/>
              </a:rPr>
              <a:t>RSPCA NSW</a:t>
            </a:r>
          </a:p>
          <a:p>
            <a:pPr algn="ctr"/>
            <a:r>
              <a:rPr lang="en-AU" sz="1800" dirty="0">
                <a:latin typeface="Calibri" panose="020F0502020204030204" pitchFamily="34" charset="0"/>
              </a:rPr>
              <a:t>Pets Regardless Foundation</a:t>
            </a:r>
          </a:p>
          <a:p>
            <a:pPr algn="ctr"/>
            <a:r>
              <a:rPr lang="en-AU" dirty="0">
                <a:latin typeface="Calibri" panose="020F0502020204030204" pitchFamily="34" charset="0"/>
              </a:rPr>
              <a:t>PetRescue</a:t>
            </a:r>
          </a:p>
          <a:p>
            <a:pPr algn="ctr"/>
            <a:r>
              <a:rPr lang="en-AU" sz="1800" dirty="0">
                <a:solidFill>
                  <a:srgbClr val="000000"/>
                </a:solidFill>
                <a:effectLst/>
                <a:latin typeface="Calibri" panose="020F0502020204030204" pitchFamily="34" charset="0"/>
                <a:ea typeface="Calibri" panose="020F0502020204030204" pitchFamily="34" charset="0"/>
              </a:rPr>
              <a:t>Cat Protection </a:t>
            </a:r>
            <a:r>
              <a:rPr lang="en-AU" dirty="0">
                <a:solidFill>
                  <a:srgbClr val="000000"/>
                </a:solidFill>
                <a:latin typeface="Calibri" panose="020F0502020204030204" pitchFamily="34" charset="0"/>
                <a:ea typeface="Calibri" panose="020F0502020204030204" pitchFamily="34" charset="0"/>
              </a:rPr>
              <a:t>S</a:t>
            </a:r>
            <a:r>
              <a:rPr lang="en-AU" sz="1800" dirty="0">
                <a:solidFill>
                  <a:srgbClr val="000000"/>
                </a:solidFill>
                <a:effectLst/>
                <a:latin typeface="Calibri" panose="020F0502020204030204" pitchFamily="34" charset="0"/>
                <a:ea typeface="Calibri" panose="020F0502020204030204" pitchFamily="34" charset="0"/>
              </a:rPr>
              <a:t>ociety NSW</a:t>
            </a:r>
          </a:p>
          <a:p>
            <a:pPr algn="ctr"/>
            <a:r>
              <a:rPr lang="en-AU" dirty="0">
                <a:latin typeface="Calibri" panose="020F0502020204030204" pitchFamily="34" charset="0"/>
              </a:rPr>
              <a:t>Neighborhood Cats USA</a:t>
            </a:r>
          </a:p>
          <a:p>
            <a:pPr algn="ctr"/>
            <a:r>
              <a:rPr lang="en-AU" dirty="0">
                <a:latin typeface="Calibri" panose="020F0502020204030204" pitchFamily="34" charset="0"/>
              </a:rPr>
              <a:t>Sydney Dog and Cats Home</a:t>
            </a:r>
          </a:p>
          <a:p>
            <a:pPr algn="ctr"/>
            <a:r>
              <a:rPr lang="en-AU" sz="1800" dirty="0">
                <a:solidFill>
                  <a:srgbClr val="000000"/>
                </a:solidFill>
                <a:effectLst/>
                <a:latin typeface="Calibri" panose="020F0502020204030204" pitchFamily="34" charset="0"/>
                <a:ea typeface="Calibri" panose="020F0502020204030204" pitchFamily="34" charset="0"/>
              </a:rPr>
              <a:t>Cheltenham Cat Rescue</a:t>
            </a:r>
            <a:endParaRPr lang="en-AU" dirty="0">
              <a:latin typeface="Calibri" panose="020F0502020204030204" pitchFamily="34" charset="0"/>
            </a:endParaRPr>
          </a:p>
          <a:p>
            <a:pPr algn="ctr"/>
            <a:r>
              <a:rPr lang="en-AU" dirty="0">
                <a:latin typeface="Calibri" panose="020F0502020204030204" pitchFamily="34" charset="0"/>
              </a:rPr>
              <a:t>Maneki Neko Cat Rescue</a:t>
            </a:r>
          </a:p>
          <a:p>
            <a:pPr algn="ctr"/>
            <a:r>
              <a:rPr lang="en-AU" sz="1800" dirty="0">
                <a:latin typeface="Calibri" panose="020F0502020204030204" pitchFamily="34" charset="0"/>
              </a:rPr>
              <a:t>Ipswich City Council</a:t>
            </a:r>
          </a:p>
          <a:p>
            <a:pPr algn="ctr"/>
            <a:r>
              <a:rPr lang="en-AU" dirty="0">
                <a:latin typeface="Calibri" panose="020F0502020204030204" pitchFamily="34" charset="0"/>
              </a:rPr>
              <a:t>Department of Agriculture and Fisheries (Qld)</a:t>
            </a:r>
          </a:p>
          <a:p>
            <a:pPr algn="ctr"/>
            <a:r>
              <a:rPr lang="en-AU" dirty="0">
                <a:latin typeface="Calibri" panose="020F0502020204030204" pitchFamily="34" charset="0"/>
              </a:rPr>
              <a:t>Dr </a:t>
            </a:r>
            <a:r>
              <a:rPr lang="en-AU" sz="1800" dirty="0">
                <a:latin typeface="Calibri" panose="020F0502020204030204" pitchFamily="34" charset="0"/>
              </a:rPr>
              <a:t>John Boone (Great Basin Bird Observatory)</a:t>
            </a:r>
          </a:p>
          <a:p>
            <a:pPr algn="ctr"/>
            <a:r>
              <a:rPr lang="en-AU" dirty="0">
                <a:latin typeface="Calibri" panose="020F0502020204030204" pitchFamily="34" charset="0"/>
              </a:rPr>
              <a:t>Waltham Foundation</a:t>
            </a:r>
            <a:endParaRPr lang="en-AU" sz="1800" dirty="0">
              <a:latin typeface="Arial" panose="020B0604020202020204" pitchFamily="34" charset="0"/>
            </a:endParaRPr>
          </a:p>
        </p:txBody>
      </p:sp>
      <p:sp>
        <p:nvSpPr>
          <p:cNvPr id="8" name="TextBox 7">
            <a:extLst>
              <a:ext uri="{FF2B5EF4-FFF2-40B4-BE49-F238E27FC236}">
                <a16:creationId xmlns:a16="http://schemas.microsoft.com/office/drawing/2014/main" id="{C383BB37-A57C-7EDD-A452-888AA948D17F}"/>
              </a:ext>
            </a:extLst>
          </p:cNvPr>
          <p:cNvSpPr txBox="1"/>
          <p:nvPr/>
        </p:nvSpPr>
        <p:spPr>
          <a:xfrm>
            <a:off x="9571694" y="1730493"/>
            <a:ext cx="2081463" cy="319446"/>
          </a:xfrm>
          <a:prstGeom prst="rect">
            <a:avLst/>
          </a:prstGeom>
          <a:noFill/>
        </p:spPr>
        <p:txBody>
          <a:bodyPr wrap="square">
            <a:spAutoFit/>
          </a:bodyPr>
          <a:lstStyle/>
          <a:p>
            <a:pPr>
              <a:lnSpc>
                <a:spcPct val="80000"/>
              </a:lnSpc>
              <a:spcAft>
                <a:spcPts val="600"/>
              </a:spcAft>
            </a:pPr>
            <a:r>
              <a:rPr lang="en-AU" b="1" dirty="0">
                <a:latin typeface="Calibri" panose="020F0502020204030204" pitchFamily="34" charset="0"/>
              </a:rPr>
              <a:t>Partners in 2022-23</a:t>
            </a:r>
          </a:p>
        </p:txBody>
      </p:sp>
    </p:spTree>
    <p:extLst>
      <p:ext uri="{BB962C8B-B14F-4D97-AF65-F5344CB8AC3E}">
        <p14:creationId xmlns:p14="http://schemas.microsoft.com/office/powerpoint/2010/main" val="3494434320"/>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260</TotalTime>
  <Words>3179</Words>
  <Application>Microsoft Office PowerPoint</Application>
  <PresentationFormat>Widescreen</PresentationFormat>
  <Paragraphs>372</Paragraphs>
  <Slides>16</Slides>
  <Notes>0</Notes>
  <HiddenSlides>0</HiddenSlides>
  <MMClips>1</MMClips>
  <ScaleCrop>false</ScaleCrop>
  <HeadingPairs>
    <vt:vector size="6" baseType="variant">
      <vt:variant>
        <vt:lpstr>Fonts Used</vt:lpstr>
      </vt:variant>
      <vt:variant>
        <vt:i4>9</vt:i4>
      </vt:variant>
      <vt:variant>
        <vt:lpstr>Theme</vt:lpstr>
      </vt:variant>
      <vt:variant>
        <vt:i4>1</vt:i4>
      </vt:variant>
      <vt:variant>
        <vt:lpstr>Slide Titles</vt:lpstr>
      </vt:variant>
      <vt:variant>
        <vt:i4>16</vt:i4>
      </vt:variant>
    </vt:vector>
  </HeadingPairs>
  <TitlesOfParts>
    <vt:vector size="26" baseType="lpstr">
      <vt:lpstr>Arial</vt:lpstr>
      <vt:lpstr>Arial Black</vt:lpstr>
      <vt:lpstr>Bradley Hand ITC</vt:lpstr>
      <vt:lpstr>Calibri</vt:lpstr>
      <vt:lpstr>Calibri Light</vt:lpstr>
      <vt:lpstr>Cambria</vt:lpstr>
      <vt:lpstr>Courier New</vt:lpstr>
      <vt:lpstr>Symbol</vt:lpstr>
      <vt:lpstr>Wingdings</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Jacquie Rand</dc:creator>
  <cp:lastModifiedBy>Jacquie Rand</cp:lastModifiedBy>
  <cp:revision>73</cp:revision>
  <cp:lastPrinted>2023-09-24T12:15:49Z</cp:lastPrinted>
  <dcterms:created xsi:type="dcterms:W3CDTF">2023-09-08T01:37:17Z</dcterms:created>
  <dcterms:modified xsi:type="dcterms:W3CDTF">2023-09-29T03:20:34Z</dcterms:modified>
</cp:coreProperties>
</file>